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2"/>
  </p:notesMasterIdLst>
  <p:sldIdLst>
    <p:sldId id="358" r:id="rId2"/>
    <p:sldId id="368" r:id="rId3"/>
    <p:sldId id="369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70" r:id="rId20"/>
    <p:sldId id="391" r:id="rId21"/>
  </p:sldIdLst>
  <p:sldSz cx="9144000" cy="6858000" type="screen4x3"/>
  <p:notesSz cx="7099300" cy="102346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24" autoAdjust="0"/>
  </p:normalViewPr>
  <p:slideViewPr>
    <p:cSldViewPr>
      <p:cViewPr>
        <p:scale>
          <a:sx n="100" d="100"/>
          <a:sy n="100" d="100"/>
        </p:scale>
        <p:origin x="-9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F4754-E86D-4CC6-A537-B35E62012B1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25B3065-71E1-46F0-AFC9-02FA567BA88C}">
      <dgm:prSet phldrT="[Texto]" custT="1"/>
      <dgm:spPr/>
      <dgm:t>
        <a:bodyPr/>
        <a:lstStyle/>
        <a:p>
          <a:r>
            <a:rPr lang="es-MX" sz="1600" dirty="0" smtClean="0"/>
            <a:t>Situación actual</a:t>
          </a:r>
          <a:endParaRPr lang="es-MX" sz="1600" dirty="0"/>
        </a:p>
      </dgm:t>
    </dgm:pt>
    <dgm:pt modelId="{6C4B3B9F-F493-4BC8-A3BB-50F94506B5E9}" type="parTrans" cxnId="{3C731DEE-FE43-4A47-B94B-97B20B6AA31E}">
      <dgm:prSet/>
      <dgm:spPr/>
      <dgm:t>
        <a:bodyPr/>
        <a:lstStyle/>
        <a:p>
          <a:endParaRPr lang="es-MX"/>
        </a:p>
      </dgm:t>
    </dgm:pt>
    <dgm:pt modelId="{115D2EAB-88C1-44C2-AC66-F81600BD2257}" type="sibTrans" cxnId="{3C731DEE-FE43-4A47-B94B-97B20B6AA31E}">
      <dgm:prSet/>
      <dgm:spPr/>
      <dgm:t>
        <a:bodyPr/>
        <a:lstStyle/>
        <a:p>
          <a:endParaRPr lang="es-MX"/>
        </a:p>
      </dgm:t>
    </dgm:pt>
    <dgm:pt modelId="{A7921E95-BAE9-471C-B063-58F5226F4BA2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sz="1600" dirty="0" smtClean="0"/>
            <a:t>Enfermo</a:t>
          </a:r>
          <a:endParaRPr lang="es-MX" sz="1600" dirty="0"/>
        </a:p>
      </dgm:t>
    </dgm:pt>
    <dgm:pt modelId="{25BEAB41-D8A6-4059-8962-D107A903F878}" type="parTrans" cxnId="{97E57961-2A1B-4385-B2BB-1F547DE7730D}">
      <dgm:prSet/>
      <dgm:spPr/>
      <dgm:t>
        <a:bodyPr/>
        <a:lstStyle/>
        <a:p>
          <a:endParaRPr lang="es-MX"/>
        </a:p>
      </dgm:t>
    </dgm:pt>
    <dgm:pt modelId="{70AA0927-427E-4106-871D-6D18471AAE35}" type="sibTrans" cxnId="{97E57961-2A1B-4385-B2BB-1F547DE7730D}">
      <dgm:prSet/>
      <dgm:spPr/>
      <dgm:t>
        <a:bodyPr/>
        <a:lstStyle/>
        <a:p>
          <a:endParaRPr lang="es-MX"/>
        </a:p>
      </dgm:t>
    </dgm:pt>
    <dgm:pt modelId="{73A12EE3-81B4-4E10-A98C-F41471C672EF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MX" sz="1600" dirty="0" smtClean="0"/>
            <a:t>Familiares</a:t>
          </a:r>
          <a:endParaRPr lang="es-MX" sz="1600" dirty="0"/>
        </a:p>
      </dgm:t>
    </dgm:pt>
    <dgm:pt modelId="{6757EBB2-AE67-431A-B146-39F51D26E838}" type="parTrans" cxnId="{114F70BD-7C10-4BE4-B046-1C11A0174CE2}">
      <dgm:prSet/>
      <dgm:spPr/>
      <dgm:t>
        <a:bodyPr/>
        <a:lstStyle/>
        <a:p>
          <a:endParaRPr lang="es-MX"/>
        </a:p>
      </dgm:t>
    </dgm:pt>
    <dgm:pt modelId="{A032671F-2A60-413F-BBA8-396CCA33AA15}" type="sibTrans" cxnId="{114F70BD-7C10-4BE4-B046-1C11A0174CE2}">
      <dgm:prSet/>
      <dgm:spPr/>
      <dgm:t>
        <a:bodyPr/>
        <a:lstStyle/>
        <a:p>
          <a:endParaRPr lang="es-MX"/>
        </a:p>
      </dgm:t>
    </dgm:pt>
    <dgm:pt modelId="{2D9C7CD3-BB05-4FCE-BA1B-DDF40A444331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MX" sz="1600" dirty="0" smtClean="0"/>
            <a:t>Ministros sagrados</a:t>
          </a:r>
          <a:endParaRPr lang="es-MX" sz="1600" dirty="0"/>
        </a:p>
      </dgm:t>
    </dgm:pt>
    <dgm:pt modelId="{261C69CD-9CA1-4C66-861A-7FFFB2468130}" type="parTrans" cxnId="{FD1B747F-E49C-4083-91D1-227F868048B1}">
      <dgm:prSet/>
      <dgm:spPr/>
      <dgm:t>
        <a:bodyPr/>
        <a:lstStyle/>
        <a:p>
          <a:endParaRPr lang="es-MX"/>
        </a:p>
      </dgm:t>
    </dgm:pt>
    <dgm:pt modelId="{4DE84C7A-A7F5-4CC4-9617-67F16A2201F8}" type="sibTrans" cxnId="{FD1B747F-E49C-4083-91D1-227F868048B1}">
      <dgm:prSet/>
      <dgm:spPr/>
      <dgm:t>
        <a:bodyPr/>
        <a:lstStyle/>
        <a:p>
          <a:endParaRPr lang="es-MX"/>
        </a:p>
      </dgm:t>
    </dgm:pt>
    <dgm:pt modelId="{0B46D266-7C36-48B7-84A6-0CB933603A9E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600" dirty="0" smtClean="0"/>
            <a:t>Ministros</a:t>
          </a:r>
          <a:r>
            <a:rPr lang="es-MX" sz="1100" dirty="0" smtClean="0"/>
            <a:t> </a:t>
          </a:r>
          <a:r>
            <a:rPr lang="es-MX" sz="1600" dirty="0" smtClean="0"/>
            <a:t>extra</a:t>
          </a:r>
        </a:p>
        <a:p>
          <a:r>
            <a:rPr lang="es-MX" sz="1600" dirty="0" smtClean="0"/>
            <a:t>ordinarios</a:t>
          </a:r>
          <a:endParaRPr lang="es-MX" sz="1600" dirty="0"/>
        </a:p>
      </dgm:t>
    </dgm:pt>
    <dgm:pt modelId="{408F0843-5E96-45A3-B241-F4B2A2DA2D6B}" type="parTrans" cxnId="{8FC8D5FC-2EB9-4476-BA39-6862BCEE3DE9}">
      <dgm:prSet/>
      <dgm:spPr/>
      <dgm:t>
        <a:bodyPr/>
        <a:lstStyle/>
        <a:p>
          <a:endParaRPr lang="es-MX"/>
        </a:p>
      </dgm:t>
    </dgm:pt>
    <dgm:pt modelId="{91021982-1BF2-4D35-9838-FE070D998158}" type="sibTrans" cxnId="{8FC8D5FC-2EB9-4476-BA39-6862BCEE3DE9}">
      <dgm:prSet/>
      <dgm:spPr/>
      <dgm:t>
        <a:bodyPr/>
        <a:lstStyle/>
        <a:p>
          <a:endParaRPr lang="es-MX"/>
        </a:p>
      </dgm:t>
    </dgm:pt>
    <dgm:pt modelId="{24B6B1F5-A144-4C58-9ABF-978D2A6798ED}" type="pres">
      <dgm:prSet presAssocID="{5A2F4754-E86D-4CC6-A537-B35E62012B1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3F5DDA4-CB55-41CD-B5E8-63A1688CF0B5}" type="pres">
      <dgm:prSet presAssocID="{C25B3065-71E1-46F0-AFC9-02FA567BA88C}" presName="centerShape" presStyleLbl="node0" presStyleIdx="0" presStyleCnt="1"/>
      <dgm:spPr/>
      <dgm:t>
        <a:bodyPr/>
        <a:lstStyle/>
        <a:p>
          <a:endParaRPr lang="es-MX"/>
        </a:p>
      </dgm:t>
    </dgm:pt>
    <dgm:pt modelId="{8D4DCAD4-E422-4C79-A84F-37354DECCD0D}" type="pres">
      <dgm:prSet presAssocID="{25BEAB41-D8A6-4059-8962-D107A903F878}" presName="Name9" presStyleLbl="parChTrans1D2" presStyleIdx="0" presStyleCnt="4"/>
      <dgm:spPr/>
      <dgm:t>
        <a:bodyPr/>
        <a:lstStyle/>
        <a:p>
          <a:endParaRPr lang="es-MX"/>
        </a:p>
      </dgm:t>
    </dgm:pt>
    <dgm:pt modelId="{F0F9AD1B-FCC2-4F62-B648-24C898B7D786}" type="pres">
      <dgm:prSet presAssocID="{25BEAB41-D8A6-4059-8962-D107A903F878}" presName="connTx" presStyleLbl="parChTrans1D2" presStyleIdx="0" presStyleCnt="4"/>
      <dgm:spPr/>
      <dgm:t>
        <a:bodyPr/>
        <a:lstStyle/>
        <a:p>
          <a:endParaRPr lang="es-MX"/>
        </a:p>
      </dgm:t>
    </dgm:pt>
    <dgm:pt modelId="{B3B072C5-E255-4A3B-ADDA-EE24594008EB}" type="pres">
      <dgm:prSet presAssocID="{A7921E95-BAE9-471C-B063-58F5226F4B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ACFA03-C7D2-48FE-A72E-FECB7CF5125A}" type="pres">
      <dgm:prSet presAssocID="{6757EBB2-AE67-431A-B146-39F51D26E838}" presName="Name9" presStyleLbl="parChTrans1D2" presStyleIdx="1" presStyleCnt="4"/>
      <dgm:spPr/>
      <dgm:t>
        <a:bodyPr/>
        <a:lstStyle/>
        <a:p>
          <a:endParaRPr lang="es-MX"/>
        </a:p>
      </dgm:t>
    </dgm:pt>
    <dgm:pt modelId="{22921D58-7D05-4FBF-96F1-0A865CC9ECE5}" type="pres">
      <dgm:prSet presAssocID="{6757EBB2-AE67-431A-B146-39F51D26E838}" presName="connTx" presStyleLbl="parChTrans1D2" presStyleIdx="1" presStyleCnt="4"/>
      <dgm:spPr/>
      <dgm:t>
        <a:bodyPr/>
        <a:lstStyle/>
        <a:p>
          <a:endParaRPr lang="es-MX"/>
        </a:p>
      </dgm:t>
    </dgm:pt>
    <dgm:pt modelId="{EB8AC4C8-3162-4B58-AC97-C9E37CAC7162}" type="pres">
      <dgm:prSet presAssocID="{73A12EE3-81B4-4E10-A98C-F41471C672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36DF6E-8CAD-4D85-8B4D-8EEBEA0804C2}" type="pres">
      <dgm:prSet presAssocID="{261C69CD-9CA1-4C66-861A-7FFFB2468130}" presName="Name9" presStyleLbl="parChTrans1D2" presStyleIdx="2" presStyleCnt="4"/>
      <dgm:spPr/>
      <dgm:t>
        <a:bodyPr/>
        <a:lstStyle/>
        <a:p>
          <a:endParaRPr lang="es-MX"/>
        </a:p>
      </dgm:t>
    </dgm:pt>
    <dgm:pt modelId="{73D4B306-442E-4C43-B476-8E818A5715E1}" type="pres">
      <dgm:prSet presAssocID="{261C69CD-9CA1-4C66-861A-7FFFB2468130}" presName="connTx" presStyleLbl="parChTrans1D2" presStyleIdx="2" presStyleCnt="4"/>
      <dgm:spPr/>
      <dgm:t>
        <a:bodyPr/>
        <a:lstStyle/>
        <a:p>
          <a:endParaRPr lang="es-MX"/>
        </a:p>
      </dgm:t>
    </dgm:pt>
    <dgm:pt modelId="{9B3019AF-B599-4BC6-9421-16830A78CC82}" type="pres">
      <dgm:prSet presAssocID="{2D9C7CD3-BB05-4FCE-BA1B-DDF40A44433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8874F9-AF4B-4B88-B69B-C407BBDEF6C0}" type="pres">
      <dgm:prSet presAssocID="{408F0843-5E96-45A3-B241-F4B2A2DA2D6B}" presName="Name9" presStyleLbl="parChTrans1D2" presStyleIdx="3" presStyleCnt="4"/>
      <dgm:spPr/>
      <dgm:t>
        <a:bodyPr/>
        <a:lstStyle/>
        <a:p>
          <a:endParaRPr lang="es-MX"/>
        </a:p>
      </dgm:t>
    </dgm:pt>
    <dgm:pt modelId="{26F73842-0098-4CD7-A5C7-F2FB86EC199A}" type="pres">
      <dgm:prSet presAssocID="{408F0843-5E96-45A3-B241-F4B2A2DA2D6B}" presName="connTx" presStyleLbl="parChTrans1D2" presStyleIdx="3" presStyleCnt="4"/>
      <dgm:spPr/>
      <dgm:t>
        <a:bodyPr/>
        <a:lstStyle/>
        <a:p>
          <a:endParaRPr lang="es-MX"/>
        </a:p>
      </dgm:t>
    </dgm:pt>
    <dgm:pt modelId="{636AAAF7-4ABA-4BF9-B05C-EE0097317477}" type="pres">
      <dgm:prSet presAssocID="{0B46D266-7C36-48B7-84A6-0CB933603A9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D1B747F-E49C-4083-91D1-227F868048B1}" srcId="{C25B3065-71E1-46F0-AFC9-02FA567BA88C}" destId="{2D9C7CD3-BB05-4FCE-BA1B-DDF40A444331}" srcOrd="2" destOrd="0" parTransId="{261C69CD-9CA1-4C66-861A-7FFFB2468130}" sibTransId="{4DE84C7A-A7F5-4CC4-9617-67F16A2201F8}"/>
    <dgm:cxn modelId="{BB748084-1E93-134A-98A8-08B82D12F656}" type="presOf" srcId="{2D9C7CD3-BB05-4FCE-BA1B-DDF40A444331}" destId="{9B3019AF-B599-4BC6-9421-16830A78CC82}" srcOrd="0" destOrd="0" presId="urn:microsoft.com/office/officeart/2005/8/layout/radial1"/>
    <dgm:cxn modelId="{6F7C9E9A-7001-624D-9B77-76B620DEAD2B}" type="presOf" srcId="{A7921E95-BAE9-471C-B063-58F5226F4BA2}" destId="{B3B072C5-E255-4A3B-ADDA-EE24594008EB}" srcOrd="0" destOrd="0" presId="urn:microsoft.com/office/officeart/2005/8/layout/radial1"/>
    <dgm:cxn modelId="{5DAC25B6-40EA-8D47-8E9F-0F0961113E8D}" type="presOf" srcId="{261C69CD-9CA1-4C66-861A-7FFFB2468130}" destId="{73D4B306-442E-4C43-B476-8E818A5715E1}" srcOrd="1" destOrd="0" presId="urn:microsoft.com/office/officeart/2005/8/layout/radial1"/>
    <dgm:cxn modelId="{DABD3C00-E8DB-944B-9440-0EC23EB7DA8B}" type="presOf" srcId="{6757EBB2-AE67-431A-B146-39F51D26E838}" destId="{22921D58-7D05-4FBF-96F1-0A865CC9ECE5}" srcOrd="1" destOrd="0" presId="urn:microsoft.com/office/officeart/2005/8/layout/radial1"/>
    <dgm:cxn modelId="{E45C6752-D52E-8D44-B74B-3D58C8AC91B0}" type="presOf" srcId="{261C69CD-9CA1-4C66-861A-7FFFB2468130}" destId="{BD36DF6E-8CAD-4D85-8B4D-8EEBEA0804C2}" srcOrd="0" destOrd="0" presId="urn:microsoft.com/office/officeart/2005/8/layout/radial1"/>
    <dgm:cxn modelId="{787874FB-CF4A-5C47-9F52-D1CE767393B7}" type="presOf" srcId="{6757EBB2-AE67-431A-B146-39F51D26E838}" destId="{F4ACFA03-C7D2-48FE-A72E-FECB7CF5125A}" srcOrd="0" destOrd="0" presId="urn:microsoft.com/office/officeart/2005/8/layout/radial1"/>
    <dgm:cxn modelId="{ECC82A70-2002-6B4F-8EA6-5D625C4149D4}" type="presOf" srcId="{408F0843-5E96-45A3-B241-F4B2A2DA2D6B}" destId="{26F73842-0098-4CD7-A5C7-F2FB86EC199A}" srcOrd="1" destOrd="0" presId="urn:microsoft.com/office/officeart/2005/8/layout/radial1"/>
    <dgm:cxn modelId="{114F70BD-7C10-4BE4-B046-1C11A0174CE2}" srcId="{C25B3065-71E1-46F0-AFC9-02FA567BA88C}" destId="{73A12EE3-81B4-4E10-A98C-F41471C672EF}" srcOrd="1" destOrd="0" parTransId="{6757EBB2-AE67-431A-B146-39F51D26E838}" sibTransId="{A032671F-2A60-413F-BBA8-396CCA33AA15}"/>
    <dgm:cxn modelId="{04CD10A8-C1F5-224F-B9FC-AAC908D868CF}" type="presOf" srcId="{5A2F4754-E86D-4CC6-A537-B35E62012B17}" destId="{24B6B1F5-A144-4C58-9ABF-978D2A6798ED}" srcOrd="0" destOrd="0" presId="urn:microsoft.com/office/officeart/2005/8/layout/radial1"/>
    <dgm:cxn modelId="{9321E697-E0FE-F346-87C3-3EACE05E2A3C}" type="presOf" srcId="{C25B3065-71E1-46F0-AFC9-02FA567BA88C}" destId="{83F5DDA4-CB55-41CD-B5E8-63A1688CF0B5}" srcOrd="0" destOrd="0" presId="urn:microsoft.com/office/officeart/2005/8/layout/radial1"/>
    <dgm:cxn modelId="{68EA3820-8538-B24C-B7BA-8E3A8B455FCE}" type="presOf" srcId="{25BEAB41-D8A6-4059-8962-D107A903F878}" destId="{F0F9AD1B-FCC2-4F62-B648-24C898B7D786}" srcOrd="1" destOrd="0" presId="urn:microsoft.com/office/officeart/2005/8/layout/radial1"/>
    <dgm:cxn modelId="{6D2152F1-99A1-204C-91F1-0B48A2D20A95}" type="presOf" srcId="{408F0843-5E96-45A3-B241-F4B2A2DA2D6B}" destId="{CA8874F9-AF4B-4B88-B69B-C407BBDEF6C0}" srcOrd="0" destOrd="0" presId="urn:microsoft.com/office/officeart/2005/8/layout/radial1"/>
    <dgm:cxn modelId="{3C731DEE-FE43-4A47-B94B-97B20B6AA31E}" srcId="{5A2F4754-E86D-4CC6-A537-B35E62012B17}" destId="{C25B3065-71E1-46F0-AFC9-02FA567BA88C}" srcOrd="0" destOrd="0" parTransId="{6C4B3B9F-F493-4BC8-A3BB-50F94506B5E9}" sibTransId="{115D2EAB-88C1-44C2-AC66-F81600BD2257}"/>
    <dgm:cxn modelId="{C0904E76-B293-6044-B53C-2E40A34B6A3B}" type="presOf" srcId="{25BEAB41-D8A6-4059-8962-D107A903F878}" destId="{8D4DCAD4-E422-4C79-A84F-37354DECCD0D}" srcOrd="0" destOrd="0" presId="urn:microsoft.com/office/officeart/2005/8/layout/radial1"/>
    <dgm:cxn modelId="{97E57961-2A1B-4385-B2BB-1F547DE7730D}" srcId="{C25B3065-71E1-46F0-AFC9-02FA567BA88C}" destId="{A7921E95-BAE9-471C-B063-58F5226F4BA2}" srcOrd="0" destOrd="0" parTransId="{25BEAB41-D8A6-4059-8962-D107A903F878}" sibTransId="{70AA0927-427E-4106-871D-6D18471AAE35}"/>
    <dgm:cxn modelId="{E2352E88-E3FC-6548-9966-F615079D739C}" type="presOf" srcId="{0B46D266-7C36-48B7-84A6-0CB933603A9E}" destId="{636AAAF7-4ABA-4BF9-B05C-EE0097317477}" srcOrd="0" destOrd="0" presId="urn:microsoft.com/office/officeart/2005/8/layout/radial1"/>
    <dgm:cxn modelId="{8FC8D5FC-2EB9-4476-BA39-6862BCEE3DE9}" srcId="{C25B3065-71E1-46F0-AFC9-02FA567BA88C}" destId="{0B46D266-7C36-48B7-84A6-0CB933603A9E}" srcOrd="3" destOrd="0" parTransId="{408F0843-5E96-45A3-B241-F4B2A2DA2D6B}" sibTransId="{91021982-1BF2-4D35-9838-FE070D998158}"/>
    <dgm:cxn modelId="{7986B034-52C4-294B-B8C4-7DF2FC92C767}" type="presOf" srcId="{73A12EE3-81B4-4E10-A98C-F41471C672EF}" destId="{EB8AC4C8-3162-4B58-AC97-C9E37CAC7162}" srcOrd="0" destOrd="0" presId="urn:microsoft.com/office/officeart/2005/8/layout/radial1"/>
    <dgm:cxn modelId="{D330AE7F-59FC-BF40-B8B4-DB709EC8E314}" type="presParOf" srcId="{24B6B1F5-A144-4C58-9ABF-978D2A6798ED}" destId="{83F5DDA4-CB55-41CD-B5E8-63A1688CF0B5}" srcOrd="0" destOrd="0" presId="urn:microsoft.com/office/officeart/2005/8/layout/radial1"/>
    <dgm:cxn modelId="{F319BD00-3088-0E4F-A167-22191BD9B3CE}" type="presParOf" srcId="{24B6B1F5-A144-4C58-9ABF-978D2A6798ED}" destId="{8D4DCAD4-E422-4C79-A84F-37354DECCD0D}" srcOrd="1" destOrd="0" presId="urn:microsoft.com/office/officeart/2005/8/layout/radial1"/>
    <dgm:cxn modelId="{E02C63F2-47A0-8E46-A82C-9F5E1E1FD946}" type="presParOf" srcId="{8D4DCAD4-E422-4C79-A84F-37354DECCD0D}" destId="{F0F9AD1B-FCC2-4F62-B648-24C898B7D786}" srcOrd="0" destOrd="0" presId="urn:microsoft.com/office/officeart/2005/8/layout/radial1"/>
    <dgm:cxn modelId="{34BAB979-934C-984F-8817-1C1DC0993FB5}" type="presParOf" srcId="{24B6B1F5-A144-4C58-9ABF-978D2A6798ED}" destId="{B3B072C5-E255-4A3B-ADDA-EE24594008EB}" srcOrd="2" destOrd="0" presId="urn:microsoft.com/office/officeart/2005/8/layout/radial1"/>
    <dgm:cxn modelId="{C47FFB58-2FC4-3F4A-BE14-9746F34C299A}" type="presParOf" srcId="{24B6B1F5-A144-4C58-9ABF-978D2A6798ED}" destId="{F4ACFA03-C7D2-48FE-A72E-FECB7CF5125A}" srcOrd="3" destOrd="0" presId="urn:microsoft.com/office/officeart/2005/8/layout/radial1"/>
    <dgm:cxn modelId="{30DDE93A-296A-5541-86BA-9062D8CD6A06}" type="presParOf" srcId="{F4ACFA03-C7D2-48FE-A72E-FECB7CF5125A}" destId="{22921D58-7D05-4FBF-96F1-0A865CC9ECE5}" srcOrd="0" destOrd="0" presId="urn:microsoft.com/office/officeart/2005/8/layout/radial1"/>
    <dgm:cxn modelId="{A0582AC5-19DE-3644-8C75-AA25F6902A24}" type="presParOf" srcId="{24B6B1F5-A144-4C58-9ABF-978D2A6798ED}" destId="{EB8AC4C8-3162-4B58-AC97-C9E37CAC7162}" srcOrd="4" destOrd="0" presId="urn:microsoft.com/office/officeart/2005/8/layout/radial1"/>
    <dgm:cxn modelId="{06395094-AE42-BD4D-9BD2-0666CE780D78}" type="presParOf" srcId="{24B6B1F5-A144-4C58-9ABF-978D2A6798ED}" destId="{BD36DF6E-8CAD-4D85-8B4D-8EEBEA0804C2}" srcOrd="5" destOrd="0" presId="urn:microsoft.com/office/officeart/2005/8/layout/radial1"/>
    <dgm:cxn modelId="{103A8E16-BC21-CC4B-8248-501EBA09F004}" type="presParOf" srcId="{BD36DF6E-8CAD-4D85-8B4D-8EEBEA0804C2}" destId="{73D4B306-442E-4C43-B476-8E818A5715E1}" srcOrd="0" destOrd="0" presId="urn:microsoft.com/office/officeart/2005/8/layout/radial1"/>
    <dgm:cxn modelId="{5FE6FF57-2FE5-8A41-A356-A7DA13671AB4}" type="presParOf" srcId="{24B6B1F5-A144-4C58-9ABF-978D2A6798ED}" destId="{9B3019AF-B599-4BC6-9421-16830A78CC82}" srcOrd="6" destOrd="0" presId="urn:microsoft.com/office/officeart/2005/8/layout/radial1"/>
    <dgm:cxn modelId="{1644E314-A395-264D-B1B5-AAD8BBE1456A}" type="presParOf" srcId="{24B6B1F5-A144-4C58-9ABF-978D2A6798ED}" destId="{CA8874F9-AF4B-4B88-B69B-C407BBDEF6C0}" srcOrd="7" destOrd="0" presId="urn:microsoft.com/office/officeart/2005/8/layout/radial1"/>
    <dgm:cxn modelId="{AF7FE336-C193-FA43-ADD5-56B17FFA53DA}" type="presParOf" srcId="{CA8874F9-AF4B-4B88-B69B-C407BBDEF6C0}" destId="{26F73842-0098-4CD7-A5C7-F2FB86EC199A}" srcOrd="0" destOrd="0" presId="urn:microsoft.com/office/officeart/2005/8/layout/radial1"/>
    <dgm:cxn modelId="{0C1FC9E3-6BFE-BF46-A8D7-8AF73D5CBD6E}" type="presParOf" srcId="{24B6B1F5-A144-4C58-9ABF-978D2A6798ED}" destId="{636AAAF7-4ABA-4BF9-B05C-EE009731747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D6364C-8981-457E-BF95-742638B1CF5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6D4DB3E-03A9-4792-BF3B-9DA05F470C22}">
      <dgm:prSet phldrT="[Texto]"/>
      <dgm:spPr>
        <a:solidFill>
          <a:schemeClr val="accent3">
            <a:lumMod val="75000"/>
            <a:alpha val="5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MX" dirty="0" smtClean="0"/>
        </a:p>
        <a:p>
          <a:r>
            <a:rPr lang="es-MX" b="1" dirty="0" smtClean="0">
              <a:solidFill>
                <a:srgbClr val="FFCCCC"/>
              </a:solidFill>
            </a:rPr>
            <a:t>DIMENSIÓN </a:t>
          </a:r>
        </a:p>
        <a:p>
          <a:r>
            <a:rPr lang="es-MX" b="1" dirty="0" smtClean="0">
              <a:solidFill>
                <a:srgbClr val="FFCCCC"/>
              </a:solidFill>
            </a:rPr>
            <a:t>HUMANA</a:t>
          </a:r>
          <a:endParaRPr lang="es-MX" b="1" dirty="0">
            <a:solidFill>
              <a:srgbClr val="FFCCCC"/>
            </a:solidFill>
          </a:endParaRPr>
        </a:p>
      </dgm:t>
    </dgm:pt>
    <dgm:pt modelId="{E42B22E0-F440-488C-A111-C1294FD4C5A5}" type="parTrans" cxnId="{7976F784-0B85-4CDC-B33D-1C1B9A3CFDAC}">
      <dgm:prSet/>
      <dgm:spPr/>
      <dgm:t>
        <a:bodyPr/>
        <a:lstStyle/>
        <a:p>
          <a:endParaRPr lang="es-MX"/>
        </a:p>
      </dgm:t>
    </dgm:pt>
    <dgm:pt modelId="{8F0E40FD-F78E-4B40-A51A-17689055CBFE}" type="sibTrans" cxnId="{7976F784-0B85-4CDC-B33D-1C1B9A3CFDAC}">
      <dgm:prSet/>
      <dgm:spPr/>
      <dgm:t>
        <a:bodyPr/>
        <a:lstStyle/>
        <a:p>
          <a:endParaRPr lang="es-MX"/>
        </a:p>
      </dgm:t>
    </dgm:pt>
    <dgm:pt modelId="{C103BACA-1679-4FA1-B323-3D73844FF068}">
      <dgm:prSet phldrT="[Texto]"/>
      <dgm:spPr>
        <a:solidFill>
          <a:schemeClr val="tx2">
            <a:lumMod val="60000"/>
            <a:lumOff val="40000"/>
            <a:alpha val="5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s-MX" b="1" dirty="0" smtClean="0"/>
            <a:t>DIMENSIÓN ESPIRITUAL</a:t>
          </a:r>
          <a:endParaRPr lang="es-MX" b="1" dirty="0"/>
        </a:p>
      </dgm:t>
    </dgm:pt>
    <dgm:pt modelId="{5E6FC4B5-C1EE-4CD1-AA21-9C5B5DCCD8FE}" type="parTrans" cxnId="{2523DD47-11C1-488F-90AC-8DC5DC6379DC}">
      <dgm:prSet/>
      <dgm:spPr/>
      <dgm:t>
        <a:bodyPr/>
        <a:lstStyle/>
        <a:p>
          <a:endParaRPr lang="es-MX"/>
        </a:p>
      </dgm:t>
    </dgm:pt>
    <dgm:pt modelId="{99B8ECDA-E763-47B2-9549-A1687C05B7CD}" type="sibTrans" cxnId="{2523DD47-11C1-488F-90AC-8DC5DC6379DC}">
      <dgm:prSet/>
      <dgm:spPr/>
      <dgm:t>
        <a:bodyPr/>
        <a:lstStyle/>
        <a:p>
          <a:endParaRPr lang="es-MX"/>
        </a:p>
      </dgm:t>
    </dgm:pt>
    <dgm:pt modelId="{7805C510-2479-4D29-A27D-7B9DA6FF9839}">
      <dgm:prSet phldrT="[Texto]"/>
      <dgm:spPr>
        <a:solidFill>
          <a:schemeClr val="accent5">
            <a:lumMod val="60000"/>
            <a:lumOff val="40000"/>
            <a:alpha val="5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s-MX" b="1" dirty="0" smtClean="0"/>
            <a:t>DIMENSIÓN</a:t>
          </a:r>
        </a:p>
        <a:p>
          <a:r>
            <a:rPr lang="es-MX" b="1" dirty="0" smtClean="0"/>
            <a:t>PASTORAL</a:t>
          </a:r>
          <a:endParaRPr lang="es-MX" b="1" dirty="0"/>
        </a:p>
      </dgm:t>
    </dgm:pt>
    <dgm:pt modelId="{76D0E094-EC68-437A-9BE7-76127D69D613}" type="parTrans" cxnId="{165E91A9-36C4-425B-868B-229ABBDFD2C4}">
      <dgm:prSet/>
      <dgm:spPr/>
      <dgm:t>
        <a:bodyPr/>
        <a:lstStyle/>
        <a:p>
          <a:endParaRPr lang="es-MX"/>
        </a:p>
      </dgm:t>
    </dgm:pt>
    <dgm:pt modelId="{CD6C4BA7-FE5C-4A0C-AB38-95561473BEC2}" type="sibTrans" cxnId="{165E91A9-36C4-425B-868B-229ABBDFD2C4}">
      <dgm:prSet/>
      <dgm:spPr/>
      <dgm:t>
        <a:bodyPr/>
        <a:lstStyle/>
        <a:p>
          <a:endParaRPr lang="es-MX"/>
        </a:p>
      </dgm:t>
    </dgm:pt>
    <dgm:pt modelId="{B4B7B3AD-74D5-4307-8344-119F423FC6D6}">
      <dgm:prSet phldrT="[Texto]"/>
      <dgm:spPr>
        <a:solidFill>
          <a:schemeClr val="accent6">
            <a:lumMod val="60000"/>
            <a:lumOff val="40000"/>
            <a:alpha val="5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MX" b="1" dirty="0" smtClean="0"/>
            <a:t>DIMENSIÓN</a:t>
          </a:r>
        </a:p>
        <a:p>
          <a:r>
            <a:rPr lang="es-MX" b="1" dirty="0" smtClean="0"/>
            <a:t>DOCTRINAL</a:t>
          </a:r>
          <a:endParaRPr lang="es-MX" b="1" dirty="0"/>
        </a:p>
      </dgm:t>
    </dgm:pt>
    <dgm:pt modelId="{A7AD0734-5477-4428-BC3B-DEA201D36213}" type="parTrans" cxnId="{43C22DF0-305F-4703-B7C1-AFC543ADDE2D}">
      <dgm:prSet/>
      <dgm:spPr/>
      <dgm:t>
        <a:bodyPr/>
        <a:lstStyle/>
        <a:p>
          <a:endParaRPr lang="es-AR"/>
        </a:p>
      </dgm:t>
    </dgm:pt>
    <dgm:pt modelId="{108AD5D2-34A8-4791-BF1E-B3A4137E8B04}" type="sibTrans" cxnId="{43C22DF0-305F-4703-B7C1-AFC543ADDE2D}">
      <dgm:prSet/>
      <dgm:spPr/>
      <dgm:t>
        <a:bodyPr/>
        <a:lstStyle/>
        <a:p>
          <a:endParaRPr lang="es-AR"/>
        </a:p>
      </dgm:t>
    </dgm:pt>
    <dgm:pt modelId="{A54A62FF-0EFA-4E70-8A6F-66B02BF2A38F}" type="pres">
      <dgm:prSet presAssocID="{27D6364C-8981-457E-BF95-742638B1CF56}" presName="compositeShape" presStyleCnt="0">
        <dgm:presLayoutVars>
          <dgm:chMax val="7"/>
          <dgm:dir/>
          <dgm:resizeHandles val="exact"/>
        </dgm:presLayoutVars>
      </dgm:prSet>
      <dgm:spPr/>
    </dgm:pt>
    <dgm:pt modelId="{4DE83F88-D605-45E9-9C04-7EB095C235BC}" type="pres">
      <dgm:prSet presAssocID="{A6D4DB3E-03A9-4792-BF3B-9DA05F470C22}" presName="circ1" presStyleLbl="vennNode1" presStyleIdx="0" presStyleCnt="4"/>
      <dgm:spPr/>
      <dgm:t>
        <a:bodyPr/>
        <a:lstStyle/>
        <a:p>
          <a:endParaRPr lang="es-MX"/>
        </a:p>
      </dgm:t>
    </dgm:pt>
    <dgm:pt modelId="{272F6C57-8883-43A9-949F-8689E6D2D911}" type="pres">
      <dgm:prSet presAssocID="{A6D4DB3E-03A9-4792-BF3B-9DA05F470C2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F8B511-99A5-4C38-A7B1-9842DE1C899D}" type="pres">
      <dgm:prSet presAssocID="{C103BACA-1679-4FA1-B323-3D73844FF068}" presName="circ2" presStyleLbl="vennNode1" presStyleIdx="1" presStyleCnt="4" custLinFactNeighborX="-9325"/>
      <dgm:spPr/>
      <dgm:t>
        <a:bodyPr/>
        <a:lstStyle/>
        <a:p>
          <a:endParaRPr lang="es-MX"/>
        </a:p>
      </dgm:t>
    </dgm:pt>
    <dgm:pt modelId="{72CE2365-2F46-41FA-BB33-8591F9BDBC9D}" type="pres">
      <dgm:prSet presAssocID="{C103BACA-1679-4FA1-B323-3D73844FF06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596D16-5D27-4E5B-91FD-7DAD144C3835}" type="pres">
      <dgm:prSet presAssocID="{7805C510-2479-4D29-A27D-7B9DA6FF9839}" presName="circ3" presStyleLbl="vennNode1" presStyleIdx="2" presStyleCnt="4"/>
      <dgm:spPr/>
      <dgm:t>
        <a:bodyPr/>
        <a:lstStyle/>
        <a:p>
          <a:endParaRPr lang="es-MX"/>
        </a:p>
      </dgm:t>
    </dgm:pt>
    <dgm:pt modelId="{D3B31B56-F1DD-47F0-8E6A-4A3E4CFBD2BA}" type="pres">
      <dgm:prSet presAssocID="{7805C510-2479-4D29-A27D-7B9DA6FF983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BF741D-C157-4D36-A59F-27DC58A0DE17}" type="pres">
      <dgm:prSet presAssocID="{B4B7B3AD-74D5-4307-8344-119F423FC6D6}" presName="circ4" presStyleLbl="vennNode1" presStyleIdx="3" presStyleCnt="4" custLinFactNeighborX="8141"/>
      <dgm:spPr/>
      <dgm:t>
        <a:bodyPr/>
        <a:lstStyle/>
        <a:p>
          <a:endParaRPr lang="es-AR"/>
        </a:p>
      </dgm:t>
    </dgm:pt>
    <dgm:pt modelId="{FE1CECB5-4641-4E77-8570-422D2B57E2CE}" type="pres">
      <dgm:prSet presAssocID="{B4B7B3AD-74D5-4307-8344-119F423FC6D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D380FB4-29E3-E54A-AA3E-68EA05A64D1A}" type="presOf" srcId="{C103BACA-1679-4FA1-B323-3D73844FF068}" destId="{72CE2365-2F46-41FA-BB33-8591F9BDBC9D}" srcOrd="1" destOrd="0" presId="urn:microsoft.com/office/officeart/2005/8/layout/venn1"/>
    <dgm:cxn modelId="{335EC124-E82E-904C-89E7-AD832FF4E5D2}" type="presOf" srcId="{B4B7B3AD-74D5-4307-8344-119F423FC6D6}" destId="{FE1CECB5-4641-4E77-8570-422D2B57E2CE}" srcOrd="1" destOrd="0" presId="urn:microsoft.com/office/officeart/2005/8/layout/venn1"/>
    <dgm:cxn modelId="{40D3B176-7142-4646-8061-B1AD68C22FBF}" type="presOf" srcId="{C103BACA-1679-4FA1-B323-3D73844FF068}" destId="{4FF8B511-99A5-4C38-A7B1-9842DE1C899D}" srcOrd="0" destOrd="0" presId="urn:microsoft.com/office/officeart/2005/8/layout/venn1"/>
    <dgm:cxn modelId="{2523DD47-11C1-488F-90AC-8DC5DC6379DC}" srcId="{27D6364C-8981-457E-BF95-742638B1CF56}" destId="{C103BACA-1679-4FA1-B323-3D73844FF068}" srcOrd="1" destOrd="0" parTransId="{5E6FC4B5-C1EE-4CD1-AA21-9C5B5DCCD8FE}" sibTransId="{99B8ECDA-E763-47B2-9549-A1687C05B7CD}"/>
    <dgm:cxn modelId="{B0F7D604-F3DC-094C-B3CB-98E04F34699C}" type="presOf" srcId="{27D6364C-8981-457E-BF95-742638B1CF56}" destId="{A54A62FF-0EFA-4E70-8A6F-66B02BF2A38F}" srcOrd="0" destOrd="0" presId="urn:microsoft.com/office/officeart/2005/8/layout/venn1"/>
    <dgm:cxn modelId="{7976F784-0B85-4CDC-B33D-1C1B9A3CFDAC}" srcId="{27D6364C-8981-457E-BF95-742638B1CF56}" destId="{A6D4DB3E-03A9-4792-BF3B-9DA05F470C22}" srcOrd="0" destOrd="0" parTransId="{E42B22E0-F440-488C-A111-C1294FD4C5A5}" sibTransId="{8F0E40FD-F78E-4B40-A51A-17689055CBFE}"/>
    <dgm:cxn modelId="{8D3D9928-CC46-6F4C-831B-08B4B164D52A}" type="presOf" srcId="{A6D4DB3E-03A9-4792-BF3B-9DA05F470C22}" destId="{272F6C57-8883-43A9-949F-8689E6D2D911}" srcOrd="1" destOrd="0" presId="urn:microsoft.com/office/officeart/2005/8/layout/venn1"/>
    <dgm:cxn modelId="{2D197A04-ED71-8F44-96EF-103E385D8C62}" type="presOf" srcId="{B4B7B3AD-74D5-4307-8344-119F423FC6D6}" destId="{BFBF741D-C157-4D36-A59F-27DC58A0DE17}" srcOrd="0" destOrd="0" presId="urn:microsoft.com/office/officeart/2005/8/layout/venn1"/>
    <dgm:cxn modelId="{165E91A9-36C4-425B-868B-229ABBDFD2C4}" srcId="{27D6364C-8981-457E-BF95-742638B1CF56}" destId="{7805C510-2479-4D29-A27D-7B9DA6FF9839}" srcOrd="2" destOrd="0" parTransId="{76D0E094-EC68-437A-9BE7-76127D69D613}" sibTransId="{CD6C4BA7-FE5C-4A0C-AB38-95561473BEC2}"/>
    <dgm:cxn modelId="{D8213AD7-B315-5F45-B4AE-472984F7A228}" type="presOf" srcId="{7805C510-2479-4D29-A27D-7B9DA6FF9839}" destId="{D3B31B56-F1DD-47F0-8E6A-4A3E4CFBD2BA}" srcOrd="1" destOrd="0" presId="urn:microsoft.com/office/officeart/2005/8/layout/venn1"/>
    <dgm:cxn modelId="{43C22DF0-305F-4703-B7C1-AFC543ADDE2D}" srcId="{27D6364C-8981-457E-BF95-742638B1CF56}" destId="{B4B7B3AD-74D5-4307-8344-119F423FC6D6}" srcOrd="3" destOrd="0" parTransId="{A7AD0734-5477-4428-BC3B-DEA201D36213}" sibTransId="{108AD5D2-34A8-4791-BF1E-B3A4137E8B04}"/>
    <dgm:cxn modelId="{0EBBBD91-5BB1-8047-9A21-334F2B35B4B2}" type="presOf" srcId="{A6D4DB3E-03A9-4792-BF3B-9DA05F470C22}" destId="{4DE83F88-D605-45E9-9C04-7EB095C235BC}" srcOrd="0" destOrd="0" presId="urn:microsoft.com/office/officeart/2005/8/layout/venn1"/>
    <dgm:cxn modelId="{3523C427-FEE0-B049-B48B-7EF46ACD6EFC}" type="presOf" srcId="{7805C510-2479-4D29-A27D-7B9DA6FF9839}" destId="{22596D16-5D27-4E5B-91FD-7DAD144C3835}" srcOrd="0" destOrd="0" presId="urn:microsoft.com/office/officeart/2005/8/layout/venn1"/>
    <dgm:cxn modelId="{06A41596-A343-DC4B-922B-BAB5199BEC7C}" type="presParOf" srcId="{A54A62FF-0EFA-4E70-8A6F-66B02BF2A38F}" destId="{4DE83F88-D605-45E9-9C04-7EB095C235BC}" srcOrd="0" destOrd="0" presId="urn:microsoft.com/office/officeart/2005/8/layout/venn1"/>
    <dgm:cxn modelId="{F83C88A7-4213-0C4D-8C0D-136CC508F4C0}" type="presParOf" srcId="{A54A62FF-0EFA-4E70-8A6F-66B02BF2A38F}" destId="{272F6C57-8883-43A9-949F-8689E6D2D911}" srcOrd="1" destOrd="0" presId="urn:microsoft.com/office/officeart/2005/8/layout/venn1"/>
    <dgm:cxn modelId="{4A665D9D-8D89-A34F-936F-83F366D99ED3}" type="presParOf" srcId="{A54A62FF-0EFA-4E70-8A6F-66B02BF2A38F}" destId="{4FF8B511-99A5-4C38-A7B1-9842DE1C899D}" srcOrd="2" destOrd="0" presId="urn:microsoft.com/office/officeart/2005/8/layout/venn1"/>
    <dgm:cxn modelId="{B7376BF8-4653-AA43-AE4D-73ED6D5F173E}" type="presParOf" srcId="{A54A62FF-0EFA-4E70-8A6F-66B02BF2A38F}" destId="{72CE2365-2F46-41FA-BB33-8591F9BDBC9D}" srcOrd="3" destOrd="0" presId="urn:microsoft.com/office/officeart/2005/8/layout/venn1"/>
    <dgm:cxn modelId="{D942A99A-3D7F-4748-A8E6-CFA336BE1FB2}" type="presParOf" srcId="{A54A62FF-0EFA-4E70-8A6F-66B02BF2A38F}" destId="{22596D16-5D27-4E5B-91FD-7DAD144C3835}" srcOrd="4" destOrd="0" presId="urn:microsoft.com/office/officeart/2005/8/layout/venn1"/>
    <dgm:cxn modelId="{719A3E44-C7C4-6F48-8381-141CABBC340C}" type="presParOf" srcId="{A54A62FF-0EFA-4E70-8A6F-66B02BF2A38F}" destId="{D3B31B56-F1DD-47F0-8E6A-4A3E4CFBD2BA}" srcOrd="5" destOrd="0" presId="urn:microsoft.com/office/officeart/2005/8/layout/venn1"/>
    <dgm:cxn modelId="{5559BBA0-6C4D-3644-982C-A0DAAC3BF074}" type="presParOf" srcId="{A54A62FF-0EFA-4E70-8A6F-66B02BF2A38F}" destId="{BFBF741D-C157-4D36-A59F-27DC58A0DE17}" srcOrd="6" destOrd="0" presId="urn:microsoft.com/office/officeart/2005/8/layout/venn1"/>
    <dgm:cxn modelId="{3C009A4F-8E96-404A-A2C5-054057E2F618}" type="presParOf" srcId="{A54A62FF-0EFA-4E70-8A6F-66B02BF2A38F}" destId="{FE1CECB5-4641-4E77-8570-422D2B57E2CE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5DDA4-CB55-41CD-B5E8-63A1688CF0B5}">
      <dsp:nvSpPr>
        <dsp:cNvPr id="0" name=""/>
        <dsp:cNvSpPr/>
      </dsp:nvSpPr>
      <dsp:spPr>
        <a:xfrm>
          <a:off x="2863440" y="1750020"/>
          <a:ext cx="1329903" cy="1329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Situación actual</a:t>
          </a:r>
          <a:endParaRPr lang="es-MX" sz="1600" kern="1200" dirty="0"/>
        </a:p>
      </dsp:txBody>
      <dsp:txXfrm>
        <a:off x="3058200" y="1944780"/>
        <a:ext cx="940383" cy="940383"/>
      </dsp:txXfrm>
    </dsp:sp>
    <dsp:sp modelId="{8D4DCAD4-E422-4C79-A84F-37354DECCD0D}">
      <dsp:nvSpPr>
        <dsp:cNvPr id="0" name=""/>
        <dsp:cNvSpPr/>
      </dsp:nvSpPr>
      <dsp:spPr>
        <a:xfrm rot="16200000">
          <a:off x="3327508" y="1532175"/>
          <a:ext cx="401767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401767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518347" y="1539092"/>
        <a:ext cx="20088" cy="20088"/>
      </dsp:txXfrm>
    </dsp:sp>
    <dsp:sp modelId="{B3B072C5-E255-4A3B-ADDA-EE24594008EB}">
      <dsp:nvSpPr>
        <dsp:cNvPr id="0" name=""/>
        <dsp:cNvSpPr/>
      </dsp:nvSpPr>
      <dsp:spPr>
        <a:xfrm>
          <a:off x="2863440" y="18348"/>
          <a:ext cx="1329903" cy="1329903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Enfermo</a:t>
          </a:r>
          <a:endParaRPr lang="es-MX" sz="1600" kern="1200" dirty="0"/>
        </a:p>
      </dsp:txBody>
      <dsp:txXfrm>
        <a:off x="3058200" y="213108"/>
        <a:ext cx="940383" cy="940383"/>
      </dsp:txXfrm>
    </dsp:sp>
    <dsp:sp modelId="{F4ACFA03-C7D2-48FE-A72E-FECB7CF5125A}">
      <dsp:nvSpPr>
        <dsp:cNvPr id="0" name=""/>
        <dsp:cNvSpPr/>
      </dsp:nvSpPr>
      <dsp:spPr>
        <a:xfrm>
          <a:off x="4193343" y="2398010"/>
          <a:ext cx="401767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401767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384183" y="2404927"/>
        <a:ext cx="20088" cy="20088"/>
      </dsp:txXfrm>
    </dsp:sp>
    <dsp:sp modelId="{EB8AC4C8-3162-4B58-AC97-C9E37CAC7162}">
      <dsp:nvSpPr>
        <dsp:cNvPr id="0" name=""/>
        <dsp:cNvSpPr/>
      </dsp:nvSpPr>
      <dsp:spPr>
        <a:xfrm>
          <a:off x="4595111" y="1750020"/>
          <a:ext cx="1329903" cy="1329903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Familiares</a:t>
          </a:r>
          <a:endParaRPr lang="es-MX" sz="1600" kern="1200" dirty="0"/>
        </a:p>
      </dsp:txBody>
      <dsp:txXfrm>
        <a:off x="4789871" y="1944780"/>
        <a:ext cx="940383" cy="940383"/>
      </dsp:txXfrm>
    </dsp:sp>
    <dsp:sp modelId="{BD36DF6E-8CAD-4D85-8B4D-8EEBEA0804C2}">
      <dsp:nvSpPr>
        <dsp:cNvPr id="0" name=""/>
        <dsp:cNvSpPr/>
      </dsp:nvSpPr>
      <dsp:spPr>
        <a:xfrm rot="5400000">
          <a:off x="3327508" y="3263846"/>
          <a:ext cx="401767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401767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518347" y="3270763"/>
        <a:ext cx="20088" cy="20088"/>
      </dsp:txXfrm>
    </dsp:sp>
    <dsp:sp modelId="{9B3019AF-B599-4BC6-9421-16830A78CC82}">
      <dsp:nvSpPr>
        <dsp:cNvPr id="0" name=""/>
        <dsp:cNvSpPr/>
      </dsp:nvSpPr>
      <dsp:spPr>
        <a:xfrm>
          <a:off x="2863440" y="3481691"/>
          <a:ext cx="1329903" cy="1329903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Ministros sagrados</a:t>
          </a:r>
          <a:endParaRPr lang="es-MX" sz="1600" kern="1200" dirty="0"/>
        </a:p>
      </dsp:txBody>
      <dsp:txXfrm>
        <a:off x="3058200" y="3676451"/>
        <a:ext cx="940383" cy="940383"/>
      </dsp:txXfrm>
    </dsp:sp>
    <dsp:sp modelId="{CA8874F9-AF4B-4B88-B69B-C407BBDEF6C0}">
      <dsp:nvSpPr>
        <dsp:cNvPr id="0" name=""/>
        <dsp:cNvSpPr/>
      </dsp:nvSpPr>
      <dsp:spPr>
        <a:xfrm rot="10800000">
          <a:off x="2461672" y="2398010"/>
          <a:ext cx="401767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401767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800000">
        <a:off x="2652512" y="2404927"/>
        <a:ext cx="20088" cy="20088"/>
      </dsp:txXfrm>
    </dsp:sp>
    <dsp:sp modelId="{636AAAF7-4ABA-4BF9-B05C-EE0097317477}">
      <dsp:nvSpPr>
        <dsp:cNvPr id="0" name=""/>
        <dsp:cNvSpPr/>
      </dsp:nvSpPr>
      <dsp:spPr>
        <a:xfrm>
          <a:off x="1131768" y="1750020"/>
          <a:ext cx="1329903" cy="132990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Ministros</a:t>
          </a:r>
          <a:r>
            <a:rPr lang="es-MX" sz="1100" kern="1200" dirty="0" smtClean="0"/>
            <a:t> </a:t>
          </a:r>
          <a:r>
            <a:rPr lang="es-MX" sz="1600" kern="1200" dirty="0" smtClean="0"/>
            <a:t>extra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ordinarios</a:t>
          </a:r>
          <a:endParaRPr lang="es-MX" sz="1600" kern="1200" dirty="0"/>
        </a:p>
      </dsp:txBody>
      <dsp:txXfrm>
        <a:off x="1326528" y="1944780"/>
        <a:ext cx="940383" cy="940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83F88-D605-45E9-9C04-7EB095C235BC}">
      <dsp:nvSpPr>
        <dsp:cNvPr id="0" name=""/>
        <dsp:cNvSpPr/>
      </dsp:nvSpPr>
      <dsp:spPr>
        <a:xfrm>
          <a:off x="2765552" y="47498"/>
          <a:ext cx="2469896" cy="2469896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rgbClr val="FFCCCC"/>
              </a:solidFill>
            </a:rPr>
            <a:t>DIMENSIÓN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rgbClr val="FFCCCC"/>
              </a:solidFill>
            </a:rPr>
            <a:t>HUMANA</a:t>
          </a:r>
          <a:endParaRPr lang="es-MX" sz="1200" b="1" kern="1200" dirty="0">
            <a:solidFill>
              <a:srgbClr val="FFCCCC"/>
            </a:solidFill>
          </a:endParaRPr>
        </a:p>
      </dsp:txBody>
      <dsp:txXfrm>
        <a:off x="3050540" y="379984"/>
        <a:ext cx="1899920" cy="783717"/>
      </dsp:txXfrm>
    </dsp:sp>
    <dsp:sp modelId="{4FF8B511-99A5-4C38-A7B1-9842DE1C899D}">
      <dsp:nvSpPr>
        <dsp:cNvPr id="0" name=""/>
        <dsp:cNvSpPr/>
      </dsp:nvSpPr>
      <dsp:spPr>
        <a:xfrm>
          <a:off x="3627688" y="1139952"/>
          <a:ext cx="2469896" cy="2469896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DIMENSIÓN ESPIRITUAL</a:t>
          </a:r>
          <a:endParaRPr lang="es-MX" sz="1200" b="1" kern="1200" dirty="0"/>
        </a:p>
      </dsp:txBody>
      <dsp:txXfrm>
        <a:off x="4957632" y="1424940"/>
        <a:ext cx="949960" cy="1899920"/>
      </dsp:txXfrm>
    </dsp:sp>
    <dsp:sp modelId="{22596D16-5D27-4E5B-91FD-7DAD144C3835}">
      <dsp:nvSpPr>
        <dsp:cNvPr id="0" name=""/>
        <dsp:cNvSpPr/>
      </dsp:nvSpPr>
      <dsp:spPr>
        <a:xfrm>
          <a:off x="2765552" y="2232406"/>
          <a:ext cx="2469896" cy="246989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DIMENSIÓN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PASTORAL</a:t>
          </a:r>
          <a:endParaRPr lang="es-MX" sz="1200" b="1" kern="1200" dirty="0"/>
        </a:p>
      </dsp:txBody>
      <dsp:txXfrm>
        <a:off x="3050540" y="3586099"/>
        <a:ext cx="1899920" cy="783717"/>
      </dsp:txXfrm>
    </dsp:sp>
    <dsp:sp modelId="{BFBF741D-C157-4D36-A59F-27DC58A0DE17}">
      <dsp:nvSpPr>
        <dsp:cNvPr id="0" name=""/>
        <dsp:cNvSpPr/>
      </dsp:nvSpPr>
      <dsp:spPr>
        <a:xfrm>
          <a:off x="1874172" y="1139952"/>
          <a:ext cx="2469896" cy="2469896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DIMENSIÓN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DOCTRINAL</a:t>
          </a:r>
          <a:endParaRPr lang="es-MX" sz="1200" b="1" kern="1200" dirty="0"/>
        </a:p>
      </dsp:txBody>
      <dsp:txXfrm>
        <a:off x="2064164" y="1424940"/>
        <a:ext cx="949960" cy="189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8802E64-AEB6-4A72-B773-24A05BA8E3BD}" type="datetimeFigureOut">
              <a:rPr lang="en-US"/>
              <a:pPr>
                <a:defRPr/>
              </a:pPr>
              <a:t>21/09/15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A261A22-8B0A-471E-87DF-E8CE8C007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08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29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s-ES_tradnl"/>
              <a:t>Haga clic para cambiar el estilo de título	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E4526-D986-41D4-A6E1-3F56DF2751C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4BC3-3101-4A7C-B2DF-54575D2AD3B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D45BC-FB5F-4300-BF67-55BDC2B680C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9ED1-FB19-42BF-8B04-66DE3BC0E8C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4B7C2-AD4A-431A-88A7-B2CE32B0BDB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7C195-6517-4744-9A20-F8974F077CE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57EB-EC3D-4014-BF28-A6174266D58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D5D45-6530-4E8E-9A87-A5095519D5F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605E8-CC58-40B7-AC00-706D18D1F61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51FE9-9C0B-409A-9193-9EE8E0EF56D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1FCAC-2D82-4B38-BF3E-B1B36B544A7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E7EC-03C6-41E3-AE09-26DC93BDBB9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0B86050-4C69-482D-AA6F-8DF4652457A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6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ongsamaritano.com/images/buen-samaritano.jpg" TargetMode="External"/><Relationship Id="rId1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jpeg"/><Relationship Id="rId10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9083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800" dirty="0" smtClean="0"/>
              <a:t>Apostolado de la Nueva Evangelización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077072"/>
            <a:ext cx="7848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dirty="0" smtClean="0"/>
              <a:t>Taller: Ministerio </a:t>
            </a:r>
            <a:r>
              <a:rPr lang="es-ES_tradnl" sz="2800" dirty="0" smtClean="0"/>
              <a:t>de Salud</a:t>
            </a:r>
          </a:p>
          <a:p>
            <a:pPr eaLnBrk="1" hangingPunct="1">
              <a:defRPr/>
            </a:pPr>
            <a:r>
              <a:rPr lang="es-ES_tradnl" sz="2800" dirty="0" smtClean="0"/>
              <a:t>Encuentro Internacional</a:t>
            </a:r>
          </a:p>
          <a:p>
            <a:pPr eaLnBrk="1" hangingPunct="1">
              <a:defRPr/>
            </a:pPr>
            <a:r>
              <a:rPr lang="es-ES_tradnl" sz="2800" dirty="0" smtClean="0"/>
              <a:t>México 26 de Septiembre 2015</a:t>
            </a:r>
          </a:p>
          <a:p>
            <a:pPr eaLnBrk="1" hangingPunct="1">
              <a:defRPr/>
            </a:pPr>
            <a:endParaRPr lang="es-ES_tradnl" sz="2800" dirty="0" smtClean="0"/>
          </a:p>
          <a:p>
            <a:pPr eaLnBrk="1" hangingPunct="1">
              <a:defRPr/>
            </a:pPr>
            <a:endParaRPr lang="es-ES_tradnl" sz="2800" dirty="0" smtClean="0"/>
          </a:p>
        </p:txBody>
      </p:sp>
      <p:pic>
        <p:nvPicPr>
          <p:cNvPr id="3076" name="Picture 4" descr="Logo cal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3175" y="197420"/>
            <a:ext cx="1258888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9CD8C-994D-4A81-91E8-3F7A66E9FF88}" type="slidenum">
              <a:rPr lang="es-ES_tradnl" smtClean="0"/>
              <a:pPr>
                <a:defRPr/>
              </a:pPr>
              <a:t>1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Ver, juzgar y actuar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5040560"/>
          </a:xfrm>
        </p:spPr>
        <p:txBody>
          <a:bodyPr/>
          <a:lstStyle/>
          <a:p>
            <a:pPr marL="457200" lvl="1" indent="0">
              <a:buNone/>
            </a:pPr>
            <a:endParaRPr lang="es-MX" sz="1800" dirty="0" smtClean="0"/>
          </a:p>
        </p:txBody>
      </p:sp>
      <p:graphicFrame>
        <p:nvGraphicFramePr>
          <p:cNvPr id="4" name="22 Diagrama"/>
          <p:cNvGraphicFramePr/>
          <p:nvPr>
            <p:extLst>
              <p:ext uri="{D42A27DB-BD31-4B8C-83A1-F6EECF244321}">
                <p14:modId xmlns:p14="http://schemas.microsoft.com/office/powerpoint/2010/main" val="709829946"/>
              </p:ext>
            </p:extLst>
          </p:nvPr>
        </p:nvGraphicFramePr>
        <p:xfrm>
          <a:off x="683568" y="1412776"/>
          <a:ext cx="7056784" cy="482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0 Rectángulo"/>
          <p:cNvSpPr>
            <a:spLocks noChangeArrowheads="1"/>
          </p:cNvSpPr>
          <p:nvPr/>
        </p:nvSpPr>
        <p:spPr bwMode="auto">
          <a:xfrm>
            <a:off x="5562600" y="1484784"/>
            <a:ext cx="2895600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Soledad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Sufrimiento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Desconcierto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Malestar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Situación económica apremiante en algunos casos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Condición espiritual debilitada</a:t>
            </a:r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auto">
          <a:xfrm>
            <a:off x="5436096" y="4581128"/>
            <a:ext cx="3048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Sufrimiento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Desconcierto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Malestar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Desatención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Situación económica apremiante en algunos casos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Condición espiritual debilitada</a:t>
            </a: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auto">
          <a:xfrm>
            <a:off x="609600" y="4725144"/>
            <a:ext cx="29718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Atención ocasional y un tanto  funcional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Necesidad de un mayor acercamiento para conocer la situación del enfermo y la familia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Atención ritualista y sacramental</a:t>
            </a:r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auto">
          <a:xfrm>
            <a:off x="533400" y="1916832"/>
            <a:ext cx="31242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Atención un tanto funcional</a:t>
            </a:r>
          </a:p>
          <a:p>
            <a:pPr>
              <a:buFont typeface="Arial" charset="0"/>
              <a:buChar char="•"/>
            </a:pPr>
            <a:r>
              <a:rPr lang="es-MX" sz="1400" dirty="0">
                <a:latin typeface="+mn-lt"/>
              </a:rPr>
              <a:t>Necesidad de una mayor capacitación doctrinal y espiritual </a:t>
            </a:r>
          </a:p>
        </p:txBody>
      </p:sp>
    </p:spTree>
    <p:extLst>
      <p:ext uri="{BB962C8B-B14F-4D97-AF65-F5344CB8AC3E}">
        <p14:creationId xmlns:p14="http://schemas.microsoft.com/office/powerpoint/2010/main" val="144484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Ver, juzgar y actuar</a:t>
            </a:r>
          </a:p>
        </p:txBody>
      </p:sp>
      <p:pic>
        <p:nvPicPr>
          <p:cNvPr id="10" name="Picture 10" descr="http://www.parroquiacorral.com/Enfermos2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93516"/>
            <a:ext cx="208823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://www.revistaecclesia.com/wp-content/uploads/2013/04/jovenes-pastoral-sal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29483"/>
            <a:ext cx="2376264" cy="112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El tema del congreso al que acudieron los presbíteros yucatecos gira en torno a la Nueva Evangelización en el mundo marítimo. (Manuel Pool/SIPSE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5077892"/>
            <a:ext cx="208823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ministros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2" b="11617"/>
          <a:stretch>
            <a:fillRect/>
          </a:stretch>
        </p:blipFill>
        <p:spPr bwMode="auto">
          <a:xfrm>
            <a:off x="1115616" y="3529483"/>
            <a:ext cx="2160240" cy="112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27 Rectángulo"/>
          <p:cNvSpPr>
            <a:spLocks noChangeArrowheads="1"/>
          </p:cNvSpPr>
          <p:nvPr/>
        </p:nvSpPr>
        <p:spPr bwMode="auto">
          <a:xfrm>
            <a:off x="5640091" y="1484784"/>
            <a:ext cx="350391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+mn-lt"/>
              </a:rPr>
              <a:t>ENFERMO:</a:t>
            </a:r>
          </a:p>
          <a:p>
            <a:pPr algn="just"/>
            <a:r>
              <a:rPr lang="es-MX" sz="1400" dirty="0">
                <a:latin typeface="+mn-lt"/>
              </a:rPr>
              <a:t>Que se sienta acompañado y fortalecido  con el cuidado y atención espiritual que reciba de la comunidad eclesial, que le permita experimentar la presencia de Cristo en su situación de sufrimiento.</a:t>
            </a:r>
          </a:p>
        </p:txBody>
      </p:sp>
      <p:sp>
        <p:nvSpPr>
          <p:cNvPr id="15" name="28 Rectángulo"/>
          <p:cNvSpPr>
            <a:spLocks noChangeArrowheads="1"/>
          </p:cNvSpPr>
          <p:nvPr/>
        </p:nvSpPr>
        <p:spPr bwMode="auto">
          <a:xfrm>
            <a:off x="5673131" y="5013176"/>
            <a:ext cx="33329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+mn-lt"/>
              </a:rPr>
              <a:t>LA FAMILIA:</a:t>
            </a:r>
          </a:p>
          <a:p>
            <a:pPr algn="just"/>
            <a:r>
              <a:rPr lang="es-MX" sz="1400" dirty="0">
                <a:latin typeface="+mn-lt"/>
              </a:rPr>
              <a:t>Que la atención pastoral del enfermo sea oportunidad de evangelización para la familia, que le permita asumir la responsabilidad del cuidado integral de su familiar.</a:t>
            </a:r>
          </a:p>
        </p:txBody>
      </p:sp>
      <p:sp>
        <p:nvSpPr>
          <p:cNvPr id="16" name="29 Rectángulo"/>
          <p:cNvSpPr>
            <a:spLocks noChangeArrowheads="1"/>
          </p:cNvSpPr>
          <p:nvPr/>
        </p:nvSpPr>
        <p:spPr bwMode="auto">
          <a:xfrm>
            <a:off x="186731" y="5013176"/>
            <a:ext cx="33329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+mn-lt"/>
              </a:rPr>
              <a:t>MINISTROS SAGRADOS</a:t>
            </a:r>
            <a:r>
              <a:rPr lang="es-MX" sz="1400" dirty="0">
                <a:latin typeface="+mn-lt"/>
              </a:rPr>
              <a:t>:</a:t>
            </a:r>
          </a:p>
          <a:p>
            <a:pPr algn="just"/>
            <a:r>
              <a:rPr lang="es-MX" sz="1400" dirty="0">
                <a:latin typeface="+mn-lt"/>
              </a:rPr>
              <a:t>Que  atiendan, con  la debida frecuencia, al enfermo y la familia, para que sean fortalecidos con la gracia de los sacramentos y el anuncio de la salvación</a:t>
            </a:r>
          </a:p>
        </p:txBody>
      </p:sp>
      <p:sp>
        <p:nvSpPr>
          <p:cNvPr id="17" name="35 Elipse"/>
          <p:cNvSpPr/>
          <p:nvPr/>
        </p:nvSpPr>
        <p:spPr>
          <a:xfrm>
            <a:off x="3662289" y="3349700"/>
            <a:ext cx="1794686" cy="1296144"/>
          </a:xfrm>
          <a:prstGeom prst="ellipse">
            <a:avLst/>
          </a:prstGeom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600" b="1" dirty="0" smtClean="0">
                <a:solidFill>
                  <a:srgbClr val="FFFFFF"/>
                </a:solidFill>
                <a:latin typeface="Calibri" charset="0"/>
                <a:ea typeface="ＭＳ Ｐゴシック" charset="0"/>
              </a:rPr>
              <a:t>SITUACIÓN</a:t>
            </a:r>
          </a:p>
          <a:p>
            <a:pPr algn="ctr">
              <a:defRPr/>
            </a:pPr>
            <a:r>
              <a:rPr lang="es-MX" sz="1600" b="1" dirty="0" smtClean="0">
                <a:solidFill>
                  <a:srgbClr val="FFFFFF"/>
                </a:solidFill>
                <a:latin typeface="Calibri" charset="0"/>
                <a:ea typeface="ＭＳ Ｐゴシック" charset="0"/>
              </a:rPr>
              <a:t>ESPERADA (IDEAL)</a:t>
            </a:r>
            <a:endParaRPr lang="es-MX" sz="1600" b="1" dirty="0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8" name="36 Rectángulo"/>
          <p:cNvSpPr>
            <a:spLocks noChangeArrowheads="1"/>
          </p:cNvSpPr>
          <p:nvPr/>
        </p:nvSpPr>
        <p:spPr bwMode="auto">
          <a:xfrm>
            <a:off x="107504" y="1497484"/>
            <a:ext cx="34184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+mn-lt"/>
              </a:rPr>
              <a:t>MINISTROS EXTRAORDINARIOS DE LA SAGRADA COMUNIÓN</a:t>
            </a:r>
            <a:r>
              <a:rPr lang="es-MX" sz="1400" dirty="0">
                <a:latin typeface="+mn-lt"/>
              </a:rPr>
              <a:t>:</a:t>
            </a:r>
          </a:p>
          <a:p>
            <a:pPr algn="just"/>
            <a:r>
              <a:rPr lang="es-MX" sz="1400" dirty="0">
                <a:latin typeface="+mn-lt"/>
              </a:rPr>
              <a:t>Que experimenten cercanía  afectiva con el enfermo y que le atiendan con la debida frecuencia, a él y su familia, para que sean fortalecidos con la gracias del sacramento de la Comunión y el anuncio de la salvación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98289" y="2917652"/>
            <a:ext cx="45719" cy="432048"/>
            <a:chOff x="3489893" y="1147368"/>
            <a:chExt cx="48542" cy="602651"/>
          </a:xfrm>
        </p:grpSpPr>
        <p:sp>
          <p:nvSpPr>
            <p:cNvPr id="20" name="Straight Connector 3"/>
            <p:cNvSpPr/>
            <p:nvPr/>
          </p:nvSpPr>
          <p:spPr>
            <a:xfrm rot="16200000" flipV="1">
              <a:off x="3199336" y="1437925"/>
              <a:ext cx="602651" cy="215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961"/>
                  </a:moveTo>
                  <a:lnTo>
                    <a:pt x="401767" y="1696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Straight Connector 4"/>
            <p:cNvSpPr/>
            <p:nvPr/>
          </p:nvSpPr>
          <p:spPr>
            <a:xfrm rot="16200000">
              <a:off x="3518347" y="1539092"/>
              <a:ext cx="20088" cy="200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500" kern="120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66377" y="4035858"/>
            <a:ext cx="401767" cy="33922"/>
            <a:chOff x="4193343" y="2398010"/>
            <a:chExt cx="401767" cy="33922"/>
          </a:xfrm>
        </p:grpSpPr>
        <p:sp>
          <p:nvSpPr>
            <p:cNvPr id="23" name="Straight Connector 3"/>
            <p:cNvSpPr/>
            <p:nvPr/>
          </p:nvSpPr>
          <p:spPr>
            <a:xfrm>
              <a:off x="4193343" y="2398010"/>
              <a:ext cx="401767" cy="339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961"/>
                  </a:moveTo>
                  <a:lnTo>
                    <a:pt x="401767" y="1696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Straight Connector 4"/>
            <p:cNvSpPr/>
            <p:nvPr/>
          </p:nvSpPr>
          <p:spPr>
            <a:xfrm>
              <a:off x="4384183" y="2404927"/>
              <a:ext cx="20088" cy="200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500" kern="12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51643" y="4645844"/>
            <a:ext cx="20285" cy="432048"/>
            <a:chOff x="3516897" y="1147368"/>
            <a:chExt cx="21538" cy="602651"/>
          </a:xfrm>
        </p:grpSpPr>
        <p:sp>
          <p:nvSpPr>
            <p:cNvPr id="26" name="Straight Connector 3"/>
            <p:cNvSpPr/>
            <p:nvPr/>
          </p:nvSpPr>
          <p:spPr>
            <a:xfrm rot="16200000" flipV="1">
              <a:off x="3226340" y="1437925"/>
              <a:ext cx="602651" cy="215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961"/>
                  </a:moveTo>
                  <a:lnTo>
                    <a:pt x="401767" y="1696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Straight Connector 4"/>
            <p:cNvSpPr/>
            <p:nvPr/>
          </p:nvSpPr>
          <p:spPr>
            <a:xfrm rot="16200000">
              <a:off x="3518347" y="1539092"/>
              <a:ext cx="20088" cy="200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500" kern="120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75856" y="4035858"/>
            <a:ext cx="401767" cy="33922"/>
            <a:chOff x="4193343" y="2398010"/>
            <a:chExt cx="401767" cy="33922"/>
          </a:xfrm>
        </p:grpSpPr>
        <p:sp>
          <p:nvSpPr>
            <p:cNvPr id="29" name="Straight Connector 3"/>
            <p:cNvSpPr/>
            <p:nvPr/>
          </p:nvSpPr>
          <p:spPr>
            <a:xfrm>
              <a:off x="4193343" y="2398010"/>
              <a:ext cx="401767" cy="339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961"/>
                  </a:moveTo>
                  <a:lnTo>
                    <a:pt x="401767" y="1696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Straight Connector 4"/>
            <p:cNvSpPr/>
            <p:nvPr/>
          </p:nvSpPr>
          <p:spPr>
            <a:xfrm>
              <a:off x="4384183" y="2404927"/>
              <a:ext cx="20088" cy="200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5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18246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Ver, juzgar y actuar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 bwMode="auto">
          <a:xfrm>
            <a:off x="152400" y="114300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/>
            <a:r>
              <a:rPr lang="es-MX" sz="3200" dirty="0"/>
              <a:t>Objetivo </a:t>
            </a:r>
            <a:r>
              <a:rPr lang="es-MX" sz="3200" dirty="0" smtClean="0"/>
              <a:t>General</a:t>
            </a:r>
            <a:endParaRPr lang="es-MX" sz="3200" dirty="0"/>
          </a:p>
        </p:txBody>
      </p:sp>
      <p:sp>
        <p:nvSpPr>
          <p:cNvPr id="20" name="7 Subtítulo"/>
          <p:cNvSpPr txBox="1">
            <a:spLocks/>
          </p:cNvSpPr>
          <p:nvPr/>
        </p:nvSpPr>
        <p:spPr bwMode="auto">
          <a:xfrm>
            <a:off x="609600" y="2057400"/>
            <a:ext cx="75723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2800" dirty="0">
                <a:latin typeface="Calibri" charset="0"/>
              </a:rPr>
              <a:t>Que </a:t>
            </a:r>
            <a:r>
              <a:rPr lang="es-MX" sz="2800" dirty="0" smtClean="0">
                <a:latin typeface="Calibri" charset="0"/>
              </a:rPr>
              <a:t>los servidores atiendan </a:t>
            </a:r>
            <a:r>
              <a:rPr lang="es-MX" sz="2800" dirty="0">
                <a:latin typeface="Calibri" charset="0"/>
              </a:rPr>
              <a:t>y </a:t>
            </a:r>
            <a:r>
              <a:rPr lang="es-MX" sz="2800" dirty="0" smtClean="0">
                <a:latin typeface="Calibri" charset="0"/>
              </a:rPr>
              <a:t>acompañen </a:t>
            </a:r>
            <a:r>
              <a:rPr lang="es-MX" sz="2800" dirty="0">
                <a:latin typeface="Calibri" charset="0"/>
              </a:rPr>
              <a:t>pastoralmente a los enfermos y a su familia, para que éstos puedan afrontar de modo evangélico su situación particular y así descubrir la presencia y acompañamiento de Cristo el buen samaritano. </a:t>
            </a:r>
            <a:endParaRPr lang="es-MX" dirty="0">
              <a:latin typeface="Calibri" charset="0"/>
            </a:endParaRPr>
          </a:p>
        </p:txBody>
      </p:sp>
      <p:pic>
        <p:nvPicPr>
          <p:cNvPr id="21" name="Picture 9" descr="http://4.bp.blogspot.com/_PVMLodqIk4A/TO06DmmnT2I/AAAAAAAAAB0/4wyiZrb5utw/s1600/ab263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5334000"/>
            <a:ext cx="1823169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0" descr="http://www.parroquiacorral.com/Enfermos2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/>
          <a:stretch>
            <a:fillRect/>
          </a:stretch>
        </p:blipFill>
        <p:spPr bwMode="auto">
          <a:xfrm>
            <a:off x="3621088" y="5348288"/>
            <a:ext cx="2031032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 descr="http://1.bp.blogspot.com/-pbohDADzu7M/T4xvU3B7daI/AAAAAAAAAR8/9C00sKnNQYQ/s1600/ministros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50" y="5380038"/>
            <a:ext cx="1934542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25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Ver, juzgar y actuar</a:t>
            </a:r>
          </a:p>
        </p:txBody>
      </p:sp>
      <p:graphicFrame>
        <p:nvGraphicFramePr>
          <p:cNvPr id="9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99689"/>
              </p:ext>
            </p:extLst>
          </p:nvPr>
        </p:nvGraphicFramePr>
        <p:xfrm>
          <a:off x="539552" y="1268759"/>
          <a:ext cx="8153400" cy="517709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41568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OBJETIVOS PARTICULARES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PARA EL ENFERMO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PARA LA FAMILIA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222811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Que el enfermo reciba el cuidado y atención de la Iglesia, mediante la catequesis, la gracia sacramental y la asistencia en sus necesidades materiales, para que contemplando el sufrimiento desde la fe cristiana descubra en éste, una oportunidad privilegiada para experimentar integralmente la salvación en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Cristo.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Que la familia sea evangelizada y  fortalecida con la atención pastoral de la Iglesia, para que se sensibilice y asuma la responsabilidad del cuidado integral del enfermo; conscientes de que al atender a éste en la caridad, atienden a Cristo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sufriente.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8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PARA LOS MINISTROS SAGRADOS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PARA LOS MINISTROS EXTRAORDINARIOS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16960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Que los ministros sagrados atiendan, con  la debida frecuencia, al enfermo y la familia, para que sean fortalecidos con la gracia de los sacramentos y el anuncio de la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salvación.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Que los ministros extraordinarios de la Sagrada Comunión atiendan, con la debida frecuencia, al enfermo y la familia, para que sean fortalecidos con la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gracia </a:t>
                      </a: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del sacramento de la Comunión y el anuncio de la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salvación.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25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Ver, juzgar y actuar</a:t>
            </a: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83445"/>
              </p:ext>
            </p:extLst>
          </p:nvPr>
        </p:nvGraphicFramePr>
        <p:xfrm>
          <a:off x="607640" y="1556792"/>
          <a:ext cx="7924800" cy="3384375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4979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OBJETIVOS PARTICULARES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80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PARA LOS </a:t>
                      </a: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SERVIDORES EN EL MINISTERIO DE SALUD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084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Que los agentes de pastoral de la salud reciban una adecuada formación humana, catequética y espiritual, que los lleve a iluminar y descubrir la situación del enfermo  y sus familias, entendiendo el sentido cristiano del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sufrimiento.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83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Ver, juzgar y actuar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533400" y="1196752"/>
            <a:ext cx="79295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/>
            <a:r>
              <a:rPr lang="es-MX" sz="2400" dirty="0" smtClean="0"/>
              <a:t>Dimensiones de la formación para servidores en el ministerio de salud</a:t>
            </a:r>
            <a:endParaRPr lang="es-MX" sz="2400" dirty="0"/>
          </a:p>
        </p:txBody>
      </p:sp>
      <p:graphicFrame>
        <p:nvGraphicFramePr>
          <p:cNvPr id="6" name="10 Diagrama"/>
          <p:cNvGraphicFramePr/>
          <p:nvPr>
            <p:extLst>
              <p:ext uri="{D42A27DB-BD31-4B8C-83A1-F6EECF244321}">
                <p14:modId xmlns:p14="http://schemas.microsoft.com/office/powerpoint/2010/main" val="3041177278"/>
              </p:ext>
            </p:extLst>
          </p:nvPr>
        </p:nvGraphicFramePr>
        <p:xfrm>
          <a:off x="609600" y="1919560"/>
          <a:ext cx="80010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1" descr="http://elcronistadiario.com/wp-content/uploads/2012/09/biblia1-1024x77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19129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http://mexico.cnn.com/media/2010/02/11/sxc-religion-cerebr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7949"/>
          <a:stretch>
            <a:fillRect/>
          </a:stretch>
        </p:blipFill>
        <p:spPr bwMode="auto">
          <a:xfrm>
            <a:off x="6705600" y="2057400"/>
            <a:ext cx="18288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https://encrypted-tbn1.gstatic.com/images?q=tbn:ANd9GcTv9RB0uHAqqPfuRlynnljRBNR1WzOKBCI9SPA2XhEP_U26RfcQ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33950"/>
            <a:ext cx="19589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http://www.mariadeltransito.org.ar/imagenes/salud_0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1905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See full size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657600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49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Ver, juzgar y actuar</a:t>
            </a:r>
          </a:p>
        </p:txBody>
      </p:sp>
      <p:graphicFrame>
        <p:nvGraphicFramePr>
          <p:cNvPr id="12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79388"/>
              </p:ext>
            </p:extLst>
          </p:nvPr>
        </p:nvGraphicFramePr>
        <p:xfrm>
          <a:off x="395536" y="1236423"/>
          <a:ext cx="8352928" cy="5288921"/>
        </p:xfrm>
        <a:graphic>
          <a:graphicData uri="http://schemas.openxmlformats.org/drawingml/2006/table">
            <a:tbl>
              <a:tblPr/>
              <a:tblGrid>
                <a:gridCol w="4176464"/>
                <a:gridCol w="4176464"/>
              </a:tblGrid>
              <a:tr h="3967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CONTENIDO </a:t>
                      </a: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TEMÁTICO </a:t>
                      </a: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DE LA FORMACIÓN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8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DIMENSIÓN </a:t>
                      </a: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HUMANA (1ª. Semana)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DIMENSIÓN </a:t>
                      </a: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DOCTRINAL (2ª. Semana)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4807"/>
                    </a:solidFill>
                  </a:tcPr>
                </a:tc>
              </a:tr>
              <a:tr h="15544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Constitución del ser humano alma / cuerpo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Ser social del hombre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El hombre como ser frágil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Acompañamiento del enfermo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Oportunidad de aprendizaje para el enfermo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La configuración bautismal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La encarnación de Jesús en la persona del enfermo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El sentido cristiano del sufrimiento humano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Participar en el sufrimiento de Cristo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El evangelio del sufrimiento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409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DIMENSIÓN </a:t>
                      </a: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ESPIRITUAL (3ª. Semana)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DIMENSIÓN </a:t>
                      </a: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PASTORAL (4ª. Semana)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  <a:tr h="22859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La visita al enfermo como obra de misericordia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El enfermo, ocasión de encuentro y servicio a Cristo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Cristo médico, actuando a través de la Iglesia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Iglesia y enfermo unidos en la oración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Vinculación con Cristo a través de la enfermedad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Celebración con los enfermos en torno a la Palabra de Dios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Celebración con el enfermo con Sagrada comunión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Hora Santa por los enfermos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Celebración eucarística (Misa) para los enfermos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Utilización de formatos de control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Ensayo de celebraciones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26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Ver, juzgar y actuar</a:t>
            </a: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91909"/>
              </p:ext>
            </p:extLst>
          </p:nvPr>
        </p:nvGraphicFramePr>
        <p:xfrm>
          <a:off x="467544" y="1268760"/>
          <a:ext cx="8280920" cy="5211979"/>
        </p:xfrm>
        <a:graphic>
          <a:graphicData uri="http://schemas.openxmlformats.org/drawingml/2006/table">
            <a:tbl>
              <a:tblPr/>
              <a:tblGrid>
                <a:gridCol w="4140460"/>
                <a:gridCol w="4140460"/>
              </a:tblGrid>
              <a:tr h="3259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ACTIVIDADES O TAREAS A REALIZAR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5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CON RELACIÓN AL ENFERMO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CON RELACIÓN A LA FAMILIA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</a:tr>
              <a:tr h="16028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Ø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Brindarle una catequesis adecuada en torno a su situación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Ø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Prepararle para recibir los sacramentos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Ø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Visita periódica o programada del ministro sagrado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Ø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Atenderlo en sus necesidades materiales (si se requiere)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Fomentar la atención y acompañamiento familiar en torno al enfermo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Fomentar la oración en la familia junto al enfermo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570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CON RELACIÓN A </a:t>
                      </a: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LOS </a:t>
                      </a: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MINISTROS SAGRADOS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CON RELACIÓN A LOS  MINISTROS EXTRAORDINARIOS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</a:tr>
              <a:tr h="18201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q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Visita periódica del ministro sagrado al enfermo y a la familia para brindar la asistencia sacramental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q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Misa periódica ofrecida a los enfermos de la comunidad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q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Hora santa ofrecida a los enfermos de la comunidad orientada a catequizar sobre la enfermedad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v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Suministro de la Sagrada comunión al enfermo y a la familia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v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Comunicación del mensaje de salvación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v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Celebración de la palabra (breve), preferentemente  utilizando lecturas dominicales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91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Ver, juzgar y actuar</a:t>
            </a:r>
          </a:p>
        </p:txBody>
      </p:sp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1619"/>
              </p:ext>
            </p:extLst>
          </p:nvPr>
        </p:nvGraphicFramePr>
        <p:xfrm>
          <a:off x="467544" y="1412776"/>
          <a:ext cx="8280920" cy="3784808"/>
        </p:xfrm>
        <a:graphic>
          <a:graphicData uri="http://schemas.openxmlformats.org/drawingml/2006/table">
            <a:tbl>
              <a:tblPr/>
              <a:tblGrid>
                <a:gridCol w="4140460"/>
                <a:gridCol w="4140460"/>
              </a:tblGrid>
              <a:tr h="4015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ACTIVIDADES O TAREAS A REALIZAR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57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CON RELACIÓN A LOS </a:t>
                      </a: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SERVIDORES EN EL MINISTERIO DE SALUD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299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Ø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Participación en la formación integral en las dimensiones: Humana, Catequética y Espiritual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Ø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Comprensión del sentido cristiano del sufrimiento para que lo sepan transmitir al enfermo y su familia.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Ø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Celebración de la palabra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Ø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Participación y apoyo en las misas y Horas Santas por los enfermos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Ø"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Llevar el control de los reportes e informes sobre la atención y necesidades de los enfermos.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§"/>
                        <a:tabLst/>
                      </a:pP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4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dirty="0" smtClean="0"/>
              <a:t>Documentos del ANE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858"/>
            <a:ext cx="8229600" cy="5328494"/>
          </a:xfrm>
        </p:spPr>
        <p:txBody>
          <a:bodyPr/>
          <a:lstStyle/>
          <a:p>
            <a:r>
              <a:rPr lang="es-MX" sz="2200" dirty="0" smtClean="0"/>
              <a:t>Manual operativo para el ministerio de salud.</a:t>
            </a:r>
          </a:p>
          <a:p>
            <a:pPr marL="0" indent="0">
              <a:buNone/>
            </a:pPr>
            <a:endParaRPr lang="es-MX" sz="2200" dirty="0" smtClean="0"/>
          </a:p>
          <a:p>
            <a:r>
              <a:rPr lang="es-MX" sz="2200" dirty="0" smtClean="0"/>
              <a:t>Manual del servidor.</a:t>
            </a:r>
          </a:p>
          <a:p>
            <a:pPr marL="0" indent="0">
              <a:buNone/>
            </a:pPr>
            <a:endParaRPr lang="es-MX" sz="2200" dirty="0" smtClean="0"/>
          </a:p>
          <a:p>
            <a:r>
              <a:rPr lang="es-MX" sz="2200" dirty="0" smtClean="0"/>
              <a:t>Flujograma del ministerio de salud para CASANE´s (dispensario médico).</a:t>
            </a:r>
          </a:p>
          <a:p>
            <a:pPr marL="0" indent="0">
              <a:buNone/>
            </a:pPr>
            <a:endParaRPr lang="es-MX" sz="2200" dirty="0" smtClean="0"/>
          </a:p>
          <a:p>
            <a:r>
              <a:rPr lang="es-MX" sz="2200" dirty="0" smtClean="0"/>
              <a:t>Formatos de control e información:</a:t>
            </a:r>
          </a:p>
          <a:p>
            <a:pPr lvl="1"/>
            <a:r>
              <a:rPr lang="es-MX" sz="1800" dirty="0" smtClean="0"/>
              <a:t>F1 Control de visitas a enfermos hospitalizados</a:t>
            </a:r>
          </a:p>
          <a:p>
            <a:pPr lvl="1"/>
            <a:r>
              <a:rPr lang="es-MX" sz="1800" dirty="0" smtClean="0"/>
              <a:t>F2 Control de visitas a enfermos a domicilio</a:t>
            </a:r>
          </a:p>
          <a:p>
            <a:pPr lvl="1"/>
            <a:r>
              <a:rPr lang="es-MX" sz="1800" dirty="0" smtClean="0"/>
              <a:t>F3 Reporte mensual de actividades</a:t>
            </a:r>
          </a:p>
          <a:p>
            <a:pPr lvl="1"/>
            <a:r>
              <a:rPr lang="es-MX" sz="1800" dirty="0" smtClean="0"/>
              <a:t>F4 Receta médica</a:t>
            </a:r>
          </a:p>
          <a:p>
            <a:pPr lvl="1"/>
            <a:r>
              <a:rPr lang="es-MX" sz="1800" dirty="0" smtClean="0"/>
              <a:t>F5 Expediente médico</a:t>
            </a:r>
          </a:p>
          <a:p>
            <a:pPr lvl="1"/>
            <a:r>
              <a:rPr lang="es-MX" sz="1800" dirty="0" smtClean="0"/>
              <a:t>F6 Registro de entrada y salida de medicamentos</a:t>
            </a:r>
          </a:p>
          <a:p>
            <a:pPr lvl="1"/>
            <a:endParaRPr lang="es-MX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6C1B1-866A-42A9-9A00-5DB1298599D8}" type="slidenum">
              <a:rPr lang="es-ES_tradnl" smtClean="0"/>
              <a:pPr>
                <a:defRPr/>
              </a:pPr>
              <a:t>19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dirty="0" smtClean="0"/>
              <a:t>Contenido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r>
              <a:rPr lang="es-MX" sz="2200" dirty="0" smtClean="0"/>
              <a:t>Introducción</a:t>
            </a:r>
          </a:p>
          <a:p>
            <a:pPr marL="0" indent="0">
              <a:buNone/>
            </a:pPr>
            <a:endParaRPr lang="es-MX" sz="2200" dirty="0" smtClean="0"/>
          </a:p>
          <a:p>
            <a:r>
              <a:rPr lang="es-MX" sz="2200" dirty="0" smtClean="0"/>
              <a:t>El Amor y la Misericordia</a:t>
            </a:r>
          </a:p>
          <a:p>
            <a:pPr marL="0" indent="0">
              <a:buNone/>
            </a:pPr>
            <a:endParaRPr lang="es-MX" sz="2200" dirty="0" smtClean="0"/>
          </a:p>
          <a:p>
            <a:r>
              <a:rPr lang="es-MX" sz="2200" dirty="0" smtClean="0"/>
              <a:t>Pastoral de la Salud en la Iglesia</a:t>
            </a:r>
          </a:p>
          <a:p>
            <a:pPr marL="0" indent="0">
              <a:buNone/>
            </a:pPr>
            <a:endParaRPr lang="es-MX" sz="2200" dirty="0" smtClean="0"/>
          </a:p>
          <a:p>
            <a:r>
              <a:rPr lang="es-MX" sz="2200" dirty="0" smtClean="0"/>
              <a:t>Ver, juzgar y actuar</a:t>
            </a:r>
          </a:p>
          <a:p>
            <a:pPr marL="0" indent="0">
              <a:buNone/>
            </a:pPr>
            <a:endParaRPr lang="es-MX" sz="2200" dirty="0" smtClean="0"/>
          </a:p>
          <a:p>
            <a:r>
              <a:rPr lang="es-MX" sz="2200" dirty="0" smtClean="0"/>
              <a:t>Documentos </a:t>
            </a:r>
            <a:r>
              <a:rPr lang="es-MX" sz="2200" dirty="0"/>
              <a:t>del ANE para el Ministerio de </a:t>
            </a:r>
            <a:r>
              <a:rPr lang="es-MX" sz="2200" dirty="0" smtClean="0"/>
              <a:t>Salud</a:t>
            </a:r>
          </a:p>
          <a:p>
            <a:endParaRPr lang="es-MX" sz="2200" dirty="0"/>
          </a:p>
          <a:p>
            <a:r>
              <a:rPr lang="es-MX" sz="2200" dirty="0" smtClean="0"/>
              <a:t>Estructura y contenido del manual operativo del Ministerio de Salud</a:t>
            </a:r>
          </a:p>
          <a:p>
            <a:endParaRPr lang="es-MX" sz="2200" dirty="0"/>
          </a:p>
          <a:p>
            <a:pPr lvl="1"/>
            <a:endParaRPr lang="es-MX" sz="1800" dirty="0" smtClean="0"/>
          </a:p>
          <a:p>
            <a:endParaRPr lang="es-MX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6C1B1-866A-42A9-9A00-5DB1298599D8}" type="slidenum">
              <a:rPr lang="es-ES_tradnl" smtClean="0"/>
              <a:pPr>
                <a:defRPr/>
              </a:pPr>
              <a:t>2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sz="4000" dirty="0"/>
              <a:t>Estructura y contenido del manual operativo del Ministerio de </a:t>
            </a:r>
            <a:r>
              <a:rPr lang="es-MX" sz="4000" dirty="0" smtClean="0"/>
              <a:t>Salud</a:t>
            </a:r>
            <a:endParaRPr lang="es-ES_tradnl" sz="4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858"/>
            <a:ext cx="8229600" cy="5328494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s-ES_tradnl" sz="2200" dirty="0" smtClean="0"/>
              <a:t>Características generales del ministerio de salud.</a:t>
            </a:r>
            <a:endParaRPr lang="es-MX" sz="2200" dirty="0"/>
          </a:p>
          <a:p>
            <a:pPr marL="457200" indent="-457200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s-ES_tradnl" sz="2200" dirty="0" smtClean="0"/>
              <a:t>Misión, visión, valores, objetivos (general y específicos) y medios para alcanzarlos.</a:t>
            </a:r>
          </a:p>
          <a:p>
            <a:pPr marL="457200" indent="-457200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s-ES_tradnl" sz="2200" dirty="0" smtClean="0"/>
              <a:t>Perfil del servidor.</a:t>
            </a:r>
            <a:endParaRPr lang="es-MX" sz="1800" dirty="0"/>
          </a:p>
          <a:p>
            <a:pPr marL="457200" indent="-457200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s-MX" sz="2200" dirty="0" smtClean="0"/>
              <a:t>Funciones del integrante del ministerio de salud.</a:t>
            </a:r>
          </a:p>
          <a:p>
            <a:pPr marL="457200" indent="-457200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s-MX" sz="2200" dirty="0" smtClean="0"/>
              <a:t>Pastorales dioces</a:t>
            </a:r>
            <a:r>
              <a:rPr lang="es-MX" sz="2200" dirty="0"/>
              <a:t>a</a:t>
            </a:r>
            <a:r>
              <a:rPr lang="es-MX" sz="2200" dirty="0" smtClean="0"/>
              <a:t>nas de la salud. </a:t>
            </a:r>
          </a:p>
          <a:p>
            <a:pPr marL="457200" indent="-457200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s-MX" sz="2200" dirty="0" smtClean="0"/>
              <a:t>Lugares de servicio del ministerio de salud.</a:t>
            </a:r>
          </a:p>
          <a:p>
            <a:pPr marL="457200" indent="-457200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s-MX" sz="2200" dirty="0" smtClean="0"/>
              <a:t>Formación.</a:t>
            </a:r>
          </a:p>
          <a:p>
            <a:pPr marL="457200" indent="-457200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s-MX" sz="2200" dirty="0" smtClean="0"/>
              <a:t>Organigrama del ministerio de salud.</a:t>
            </a:r>
          </a:p>
          <a:p>
            <a:pPr marL="457200" indent="-457200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s-MX" sz="2200" dirty="0" smtClean="0"/>
              <a:t>Funciones de los servidores.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s-MX" sz="22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endParaRPr lang="es-MX" sz="22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endParaRPr lang="es-MX" sz="22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endParaRPr lang="es-MX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6C1B1-866A-42A9-9A00-5DB1298599D8}" type="slidenum">
              <a:rPr lang="es-ES_tradnl" smtClean="0"/>
              <a:pPr>
                <a:defRPr/>
              </a:pPr>
              <a:t>20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5683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dirty="0" smtClean="0"/>
              <a:t>Introducción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412776"/>
            <a:ext cx="8229600" cy="4680422"/>
          </a:xfrm>
        </p:spPr>
        <p:txBody>
          <a:bodyPr/>
          <a:lstStyle/>
          <a:p>
            <a:pPr algn="just"/>
            <a:r>
              <a:rPr lang="en-US" sz="2200" dirty="0" smtClean="0"/>
              <a:t>La </a:t>
            </a:r>
            <a:r>
              <a:rPr lang="en-US" sz="2200" dirty="0" err="1"/>
              <a:t>enfermedad</a:t>
            </a:r>
            <a:r>
              <a:rPr lang="en-US" sz="2200" dirty="0"/>
              <a:t> y el </a:t>
            </a:r>
            <a:r>
              <a:rPr lang="en-US" sz="2200" dirty="0" err="1"/>
              <a:t>sufrimiento</a:t>
            </a:r>
            <a:r>
              <a:rPr lang="en-US" sz="2200" dirty="0"/>
              <a:t> se </a:t>
            </a:r>
            <a:r>
              <a:rPr lang="en-US" sz="2200" dirty="0" err="1"/>
              <a:t>han</a:t>
            </a:r>
            <a:r>
              <a:rPr lang="en-US" sz="2200" dirty="0"/>
              <a:t> </a:t>
            </a:r>
            <a:r>
              <a:rPr lang="en-US" sz="2200" dirty="0" err="1"/>
              <a:t>contado</a:t>
            </a:r>
            <a:r>
              <a:rPr lang="en-US" sz="2200" dirty="0"/>
              <a:t> </a:t>
            </a:r>
            <a:r>
              <a:rPr lang="en-US" sz="2200" dirty="0" err="1"/>
              <a:t>siempre</a:t>
            </a:r>
            <a:r>
              <a:rPr lang="en-US" sz="2200" dirty="0"/>
              <a:t> entre los </a:t>
            </a:r>
            <a:r>
              <a:rPr lang="en-US" sz="2200" dirty="0" err="1"/>
              <a:t>problemas</a:t>
            </a:r>
            <a:r>
              <a:rPr lang="en-US" sz="2200" dirty="0"/>
              <a:t> </a:t>
            </a:r>
            <a:r>
              <a:rPr lang="en-US" sz="2200" dirty="0" err="1"/>
              <a:t>más</a:t>
            </a:r>
            <a:r>
              <a:rPr lang="en-US" sz="2200" dirty="0"/>
              <a:t> graves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aquejan</a:t>
            </a:r>
            <a:r>
              <a:rPr lang="en-US" sz="2200" dirty="0"/>
              <a:t> la </a:t>
            </a:r>
            <a:r>
              <a:rPr lang="en-US" sz="2200" dirty="0" err="1"/>
              <a:t>vida</a:t>
            </a:r>
            <a:r>
              <a:rPr lang="en-US" sz="2200" dirty="0"/>
              <a:t> </a:t>
            </a:r>
            <a:r>
              <a:rPr lang="en-US" sz="2200" dirty="0" err="1"/>
              <a:t>humana</a:t>
            </a:r>
            <a:r>
              <a:rPr lang="en-US" sz="2200" dirty="0"/>
              <a:t>. En la </a:t>
            </a:r>
            <a:r>
              <a:rPr lang="en-US" sz="2200" dirty="0" err="1"/>
              <a:t>enfermedad</a:t>
            </a:r>
            <a:r>
              <a:rPr lang="en-US" sz="2200" dirty="0"/>
              <a:t>, el hombre </a:t>
            </a:r>
            <a:r>
              <a:rPr lang="en-US" sz="2200" dirty="0" err="1"/>
              <a:t>experimenta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impotencia</a:t>
            </a:r>
            <a:r>
              <a:rPr lang="en-US" sz="2200" dirty="0"/>
              <a:t>, </a:t>
            </a:r>
            <a:r>
              <a:rPr lang="en-US" sz="2200" dirty="0" err="1"/>
              <a:t>sus</a:t>
            </a:r>
            <a:r>
              <a:rPr lang="en-US" sz="2200" dirty="0"/>
              <a:t> </a:t>
            </a:r>
            <a:r>
              <a:rPr lang="en-US" sz="2200" dirty="0" err="1"/>
              <a:t>límites</a:t>
            </a:r>
            <a:r>
              <a:rPr lang="en-US" sz="2200" dirty="0"/>
              <a:t> y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finitud</a:t>
            </a:r>
            <a:r>
              <a:rPr lang="en-US" sz="2200" dirty="0"/>
              <a:t>. Toda </a:t>
            </a:r>
            <a:r>
              <a:rPr lang="en-US" sz="2200" dirty="0" err="1"/>
              <a:t>enfermedad</a:t>
            </a:r>
            <a:r>
              <a:rPr lang="en-US" sz="2200" dirty="0"/>
              <a:t> </a:t>
            </a:r>
            <a:r>
              <a:rPr lang="en-US" sz="2200" dirty="0" err="1"/>
              <a:t>puede</a:t>
            </a:r>
            <a:r>
              <a:rPr lang="en-US" sz="2200" dirty="0"/>
              <a:t> </a:t>
            </a:r>
            <a:r>
              <a:rPr lang="en-US" sz="2200" dirty="0" err="1"/>
              <a:t>hacernos</a:t>
            </a:r>
            <a:r>
              <a:rPr lang="en-US" sz="2200" dirty="0"/>
              <a:t> </a:t>
            </a:r>
            <a:r>
              <a:rPr lang="en-US" sz="2200" dirty="0" err="1"/>
              <a:t>entrever</a:t>
            </a:r>
            <a:r>
              <a:rPr lang="en-US" sz="2200" dirty="0"/>
              <a:t> la </a:t>
            </a:r>
            <a:r>
              <a:rPr lang="en-US" sz="2200" dirty="0" err="1"/>
              <a:t>muerte</a:t>
            </a:r>
            <a:r>
              <a:rPr lang="en-US" sz="2200" dirty="0" smtClean="0"/>
              <a:t>. </a:t>
            </a:r>
            <a:r>
              <a:rPr lang="en-US" sz="2200" i="1" dirty="0" smtClean="0"/>
              <a:t>(CEC 1500)</a:t>
            </a:r>
          </a:p>
          <a:p>
            <a:pPr marL="0" indent="0" algn="just">
              <a:buNone/>
            </a:pPr>
            <a:endParaRPr lang="es-MX" sz="2200" i="1" dirty="0"/>
          </a:p>
          <a:p>
            <a:pPr algn="just"/>
            <a:r>
              <a:rPr lang="en-US" sz="2200" dirty="0" smtClean="0"/>
              <a:t>La </a:t>
            </a:r>
            <a:r>
              <a:rPr lang="en-US" sz="2200" dirty="0" err="1"/>
              <a:t>enfermedad</a:t>
            </a:r>
            <a:r>
              <a:rPr lang="en-US" sz="2200" dirty="0"/>
              <a:t> </a:t>
            </a:r>
            <a:r>
              <a:rPr lang="en-US" sz="2200" dirty="0" err="1"/>
              <a:t>puede</a:t>
            </a:r>
            <a:r>
              <a:rPr lang="en-US" sz="2200" dirty="0"/>
              <a:t> </a:t>
            </a:r>
            <a:r>
              <a:rPr lang="en-US" sz="2200" dirty="0" err="1"/>
              <a:t>conducir</a:t>
            </a:r>
            <a:r>
              <a:rPr lang="en-US" sz="2200" dirty="0"/>
              <a:t> a la </a:t>
            </a:r>
            <a:r>
              <a:rPr lang="en-US" sz="2200" dirty="0" err="1"/>
              <a:t>angustia</a:t>
            </a:r>
            <a:r>
              <a:rPr lang="en-US" sz="2200" dirty="0"/>
              <a:t>, al </a:t>
            </a:r>
            <a:r>
              <a:rPr lang="en-US" sz="2200" dirty="0" err="1"/>
              <a:t>repliegue</a:t>
            </a:r>
            <a:r>
              <a:rPr lang="en-US" sz="2200" dirty="0"/>
              <a:t> </a:t>
            </a:r>
            <a:r>
              <a:rPr lang="en-US" sz="2200" dirty="0" err="1"/>
              <a:t>sobre</a:t>
            </a:r>
            <a:r>
              <a:rPr lang="en-US" sz="2200" dirty="0"/>
              <a:t> </a:t>
            </a:r>
            <a:r>
              <a:rPr lang="en-US" sz="2200" dirty="0" err="1"/>
              <a:t>sí</a:t>
            </a:r>
            <a:r>
              <a:rPr lang="en-US" sz="2200" dirty="0"/>
              <a:t> </a:t>
            </a:r>
            <a:r>
              <a:rPr lang="en-US" sz="2200" dirty="0" err="1"/>
              <a:t>mismo</a:t>
            </a:r>
            <a:r>
              <a:rPr lang="en-US" sz="2200" dirty="0"/>
              <a:t>, a </a:t>
            </a:r>
            <a:r>
              <a:rPr lang="en-US" sz="2200" dirty="0" err="1"/>
              <a:t>veces</a:t>
            </a:r>
            <a:r>
              <a:rPr lang="en-US" sz="2200" dirty="0"/>
              <a:t> </a:t>
            </a:r>
            <a:r>
              <a:rPr lang="en-US" sz="2200" dirty="0" err="1"/>
              <a:t>incluso</a:t>
            </a:r>
            <a:r>
              <a:rPr lang="en-US" sz="2200" dirty="0"/>
              <a:t> a la </a:t>
            </a:r>
            <a:r>
              <a:rPr lang="en-US" sz="2200" dirty="0" err="1"/>
              <a:t>desesperación</a:t>
            </a:r>
            <a:r>
              <a:rPr lang="en-US" sz="2200" dirty="0"/>
              <a:t> y a la </a:t>
            </a:r>
            <a:r>
              <a:rPr lang="en-US" sz="2200" dirty="0" err="1"/>
              <a:t>rebelión</a:t>
            </a:r>
            <a:r>
              <a:rPr lang="en-US" sz="2200" dirty="0"/>
              <a:t> contra Dios. </a:t>
            </a:r>
            <a:r>
              <a:rPr lang="en-US" sz="2200" dirty="0" err="1"/>
              <a:t>Puede</a:t>
            </a:r>
            <a:r>
              <a:rPr lang="en-US" sz="2200" dirty="0"/>
              <a:t> </a:t>
            </a:r>
            <a:r>
              <a:rPr lang="en-US" sz="2200" dirty="0" err="1"/>
              <a:t>también</a:t>
            </a:r>
            <a:r>
              <a:rPr lang="en-US" sz="2200" dirty="0"/>
              <a:t> </a:t>
            </a:r>
            <a:r>
              <a:rPr lang="en-US" sz="2200" dirty="0" err="1"/>
              <a:t>hacer</a:t>
            </a:r>
            <a:r>
              <a:rPr lang="en-US" sz="2200" dirty="0"/>
              <a:t> a la persona </a:t>
            </a:r>
            <a:r>
              <a:rPr lang="en-US" sz="2200" dirty="0" err="1"/>
              <a:t>más</a:t>
            </a:r>
            <a:r>
              <a:rPr lang="en-US" sz="2200" dirty="0"/>
              <a:t> </a:t>
            </a:r>
            <a:r>
              <a:rPr lang="en-US" sz="2200" dirty="0" err="1"/>
              <a:t>madura</a:t>
            </a:r>
            <a:r>
              <a:rPr lang="en-US" sz="2200" dirty="0"/>
              <a:t>, </a:t>
            </a:r>
            <a:r>
              <a:rPr lang="en-US" sz="2200" dirty="0" err="1"/>
              <a:t>ayudarla</a:t>
            </a:r>
            <a:r>
              <a:rPr lang="en-US" sz="2200" dirty="0"/>
              <a:t> a </a:t>
            </a:r>
            <a:r>
              <a:rPr lang="en-US" sz="2200" dirty="0" err="1"/>
              <a:t>discernir</a:t>
            </a:r>
            <a:r>
              <a:rPr lang="en-US" sz="2200" dirty="0"/>
              <a:t> en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vida</a:t>
            </a:r>
            <a:r>
              <a:rPr lang="en-US" sz="2200" dirty="0"/>
              <a:t> lo </a:t>
            </a:r>
            <a:r>
              <a:rPr lang="en-US" sz="2200" dirty="0" err="1"/>
              <a:t>que</a:t>
            </a:r>
            <a:r>
              <a:rPr lang="en-US" sz="2200" dirty="0"/>
              <a:t> no </a:t>
            </a:r>
            <a:r>
              <a:rPr lang="en-US" sz="2200" dirty="0" err="1"/>
              <a:t>es</a:t>
            </a:r>
            <a:r>
              <a:rPr lang="en-US" sz="2200" dirty="0"/>
              <a:t> </a:t>
            </a:r>
            <a:r>
              <a:rPr lang="en-US" sz="2200" dirty="0" err="1"/>
              <a:t>esencial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</a:t>
            </a:r>
            <a:r>
              <a:rPr lang="en-US" sz="2200" dirty="0" err="1"/>
              <a:t>volverse</a:t>
            </a:r>
            <a:r>
              <a:rPr lang="en-US" sz="2200" dirty="0"/>
              <a:t> </a:t>
            </a:r>
            <a:r>
              <a:rPr lang="en-US" sz="2200" dirty="0" err="1"/>
              <a:t>hacia</a:t>
            </a:r>
            <a:r>
              <a:rPr lang="en-US" sz="2200" dirty="0"/>
              <a:t> lo </a:t>
            </a:r>
            <a:r>
              <a:rPr lang="en-US" sz="2200" dirty="0" err="1"/>
              <a:t>que</a:t>
            </a:r>
            <a:r>
              <a:rPr lang="en-US" sz="2200" dirty="0"/>
              <a:t> lo </a:t>
            </a:r>
            <a:r>
              <a:rPr lang="en-US" sz="2200" dirty="0" err="1"/>
              <a:t>es</a:t>
            </a:r>
            <a:r>
              <a:rPr lang="en-US" sz="2200" dirty="0"/>
              <a:t>. Con </a:t>
            </a:r>
            <a:r>
              <a:rPr lang="en-US" sz="2200" dirty="0" err="1"/>
              <a:t>mucha</a:t>
            </a:r>
            <a:r>
              <a:rPr lang="en-US" sz="2200" dirty="0"/>
              <a:t> </a:t>
            </a:r>
            <a:r>
              <a:rPr lang="en-US" sz="2200" dirty="0" err="1"/>
              <a:t>frecuencia</a:t>
            </a:r>
            <a:r>
              <a:rPr lang="en-US" sz="2200" dirty="0"/>
              <a:t>, la </a:t>
            </a:r>
            <a:r>
              <a:rPr lang="en-US" sz="2200" dirty="0" err="1"/>
              <a:t>enfermedad</a:t>
            </a:r>
            <a:r>
              <a:rPr lang="en-US" sz="2200" dirty="0"/>
              <a:t> </a:t>
            </a:r>
            <a:r>
              <a:rPr lang="en-US" sz="2200" dirty="0" err="1"/>
              <a:t>empuja</a:t>
            </a:r>
            <a:r>
              <a:rPr lang="en-US" sz="2200" dirty="0"/>
              <a:t> a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búsqueda</a:t>
            </a:r>
            <a:r>
              <a:rPr lang="en-US" sz="2200" dirty="0"/>
              <a:t> de Dios, un </a:t>
            </a:r>
            <a:r>
              <a:rPr lang="en-US" sz="2200" dirty="0" err="1"/>
              <a:t>retorno</a:t>
            </a:r>
            <a:r>
              <a:rPr lang="en-US" sz="2200" dirty="0"/>
              <a:t> a </a:t>
            </a:r>
            <a:r>
              <a:rPr lang="en-US" sz="2200" dirty="0" err="1" smtClean="0"/>
              <a:t>Él</a:t>
            </a:r>
            <a:r>
              <a:rPr lang="en-US" sz="2200" dirty="0" smtClean="0"/>
              <a:t> </a:t>
            </a:r>
            <a:r>
              <a:rPr lang="en-US" sz="2200" i="1" dirty="0"/>
              <a:t>(CEC </a:t>
            </a:r>
            <a:r>
              <a:rPr lang="en-US" sz="2200" i="1" dirty="0" smtClean="0"/>
              <a:t>1501) </a:t>
            </a:r>
            <a:endParaRPr lang="es-MX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6C1B1-866A-42A9-9A00-5DB1298599D8}" type="slidenum">
              <a:rPr lang="es-ES_tradnl" smtClean="0"/>
              <a:pPr>
                <a:defRPr/>
              </a:pPr>
              <a:t>3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dirty="0" smtClean="0"/>
              <a:t>Introducción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268760"/>
            <a:ext cx="8229600" cy="5256584"/>
          </a:xfrm>
        </p:spPr>
        <p:txBody>
          <a:bodyPr/>
          <a:lstStyle/>
          <a:p>
            <a:pPr algn="just"/>
            <a:r>
              <a:rPr lang="en-US" sz="2200" dirty="0" smtClean="0"/>
              <a:t>Cristo </a:t>
            </a:r>
            <a:r>
              <a:rPr lang="en-US" sz="2200" dirty="0" err="1"/>
              <a:t>invita</a:t>
            </a:r>
            <a:r>
              <a:rPr lang="en-US" sz="2200" dirty="0"/>
              <a:t> a </a:t>
            </a:r>
            <a:r>
              <a:rPr lang="en-US" sz="2200" dirty="0" err="1"/>
              <a:t>sus</a:t>
            </a:r>
            <a:r>
              <a:rPr lang="en-US" sz="2200" dirty="0"/>
              <a:t> </a:t>
            </a:r>
            <a:r>
              <a:rPr lang="en-US" sz="2200" dirty="0" err="1"/>
              <a:t>discípulos</a:t>
            </a:r>
            <a:r>
              <a:rPr lang="en-US" sz="2200" dirty="0"/>
              <a:t> a </a:t>
            </a:r>
            <a:r>
              <a:rPr lang="en-US" sz="2200" dirty="0" err="1"/>
              <a:t>seguirle</a:t>
            </a:r>
            <a:r>
              <a:rPr lang="en-US" sz="2200" dirty="0"/>
              <a:t> </a:t>
            </a:r>
            <a:r>
              <a:rPr lang="en-US" sz="2200" dirty="0" err="1"/>
              <a:t>tomando</a:t>
            </a:r>
            <a:r>
              <a:rPr lang="en-US" sz="2200" dirty="0"/>
              <a:t> a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vez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cruz</a:t>
            </a:r>
            <a:r>
              <a:rPr lang="en-US" sz="2200" dirty="0"/>
              <a:t> (</a:t>
            </a:r>
            <a:r>
              <a:rPr lang="en-US" sz="2200" dirty="0" err="1"/>
              <a:t>cf</a:t>
            </a:r>
            <a:r>
              <a:rPr lang="en-US" sz="2200" dirty="0"/>
              <a:t> Mt 10,38). </a:t>
            </a:r>
            <a:r>
              <a:rPr lang="en-US" sz="2200" dirty="0" err="1"/>
              <a:t>Siguiéndole</a:t>
            </a:r>
            <a:r>
              <a:rPr lang="en-US" sz="2200" dirty="0"/>
              <a:t> </a:t>
            </a:r>
            <a:r>
              <a:rPr lang="en-US" sz="2200" dirty="0" err="1"/>
              <a:t>adquieren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nueva</a:t>
            </a:r>
            <a:r>
              <a:rPr lang="en-US" sz="2200" dirty="0"/>
              <a:t> </a:t>
            </a:r>
            <a:r>
              <a:rPr lang="en-US" sz="2200" dirty="0" err="1"/>
              <a:t>visión</a:t>
            </a:r>
            <a:r>
              <a:rPr lang="en-US" sz="2200" dirty="0"/>
              <a:t> </a:t>
            </a:r>
            <a:r>
              <a:rPr lang="en-US" sz="2200" dirty="0" err="1"/>
              <a:t>sobre</a:t>
            </a:r>
            <a:r>
              <a:rPr lang="en-US" sz="2200" dirty="0"/>
              <a:t> la </a:t>
            </a:r>
            <a:r>
              <a:rPr lang="en-US" sz="2200" dirty="0" err="1"/>
              <a:t>enfermedad</a:t>
            </a:r>
            <a:r>
              <a:rPr lang="en-US" sz="2200" dirty="0"/>
              <a:t> y </a:t>
            </a:r>
            <a:r>
              <a:rPr lang="en-US" sz="2200" dirty="0" err="1"/>
              <a:t>sobre</a:t>
            </a:r>
            <a:r>
              <a:rPr lang="en-US" sz="2200" dirty="0"/>
              <a:t> los </a:t>
            </a:r>
            <a:r>
              <a:rPr lang="en-US" sz="2200" dirty="0" err="1"/>
              <a:t>enfermos</a:t>
            </a:r>
            <a:r>
              <a:rPr lang="en-US" sz="2200" dirty="0"/>
              <a:t>. </a:t>
            </a:r>
            <a:r>
              <a:rPr lang="en-US" sz="2200" dirty="0" err="1"/>
              <a:t>Jesús</a:t>
            </a:r>
            <a:r>
              <a:rPr lang="en-US" sz="2200" dirty="0"/>
              <a:t> los </a:t>
            </a:r>
            <a:r>
              <a:rPr lang="en-US" sz="2200" dirty="0" err="1"/>
              <a:t>asocia</a:t>
            </a:r>
            <a:r>
              <a:rPr lang="en-US" sz="2200" dirty="0"/>
              <a:t> a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vida</a:t>
            </a:r>
            <a:r>
              <a:rPr lang="en-US" sz="2200" dirty="0"/>
              <a:t> </a:t>
            </a:r>
            <a:r>
              <a:rPr lang="en-US" sz="2200" dirty="0" err="1"/>
              <a:t>pobre</a:t>
            </a:r>
            <a:r>
              <a:rPr lang="en-US" sz="2200" dirty="0"/>
              <a:t> y </a:t>
            </a:r>
            <a:r>
              <a:rPr lang="en-US" sz="2200" dirty="0" err="1"/>
              <a:t>humilde</a:t>
            </a:r>
            <a:r>
              <a:rPr lang="en-US" sz="2200" dirty="0"/>
              <a:t>. Les </a:t>
            </a:r>
            <a:r>
              <a:rPr lang="en-US" sz="2200" dirty="0" err="1"/>
              <a:t>hace</a:t>
            </a:r>
            <a:r>
              <a:rPr lang="en-US" sz="2200" dirty="0"/>
              <a:t> </a:t>
            </a:r>
            <a:r>
              <a:rPr lang="en-US" sz="2200" dirty="0" err="1"/>
              <a:t>participar</a:t>
            </a:r>
            <a:r>
              <a:rPr lang="en-US" sz="2200" dirty="0"/>
              <a:t> de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ministerio</a:t>
            </a:r>
            <a:r>
              <a:rPr lang="en-US" sz="2200" dirty="0"/>
              <a:t> de </a:t>
            </a:r>
            <a:r>
              <a:rPr lang="en-US" sz="2200" dirty="0" err="1"/>
              <a:t>compasión</a:t>
            </a:r>
            <a:r>
              <a:rPr lang="en-US" sz="2200" dirty="0"/>
              <a:t> y de </a:t>
            </a:r>
            <a:r>
              <a:rPr lang="en-US" sz="2200" dirty="0" err="1"/>
              <a:t>curación</a:t>
            </a:r>
            <a:r>
              <a:rPr lang="en-US" sz="2200" dirty="0"/>
              <a:t>: "Y, </a:t>
            </a:r>
            <a:r>
              <a:rPr lang="en-US" sz="2200" dirty="0" err="1"/>
              <a:t>yéndose</a:t>
            </a:r>
            <a:r>
              <a:rPr lang="en-US" sz="2200" dirty="0"/>
              <a:t> de </a:t>
            </a:r>
            <a:r>
              <a:rPr lang="en-US" sz="2200" dirty="0" err="1"/>
              <a:t>allí</a:t>
            </a:r>
            <a:r>
              <a:rPr lang="en-US" sz="2200" dirty="0"/>
              <a:t>, </a:t>
            </a:r>
            <a:r>
              <a:rPr lang="en-US" sz="2200" dirty="0" err="1"/>
              <a:t>predicaron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se </a:t>
            </a:r>
            <a:r>
              <a:rPr lang="en-US" sz="2200" dirty="0" err="1"/>
              <a:t>convirtieran</a:t>
            </a:r>
            <a:r>
              <a:rPr lang="en-US" sz="2200" dirty="0"/>
              <a:t>; </a:t>
            </a:r>
            <a:r>
              <a:rPr lang="en-US" sz="2200" dirty="0" err="1"/>
              <a:t>expulsaban</a:t>
            </a:r>
            <a:r>
              <a:rPr lang="en-US" sz="2200" dirty="0"/>
              <a:t> a </a:t>
            </a:r>
            <a:r>
              <a:rPr lang="en-US" sz="2200" dirty="0" err="1"/>
              <a:t>muchos</a:t>
            </a:r>
            <a:r>
              <a:rPr lang="en-US" sz="2200" dirty="0"/>
              <a:t> </a:t>
            </a:r>
            <a:r>
              <a:rPr lang="en-US" sz="2200" dirty="0" err="1"/>
              <a:t>demonios</a:t>
            </a:r>
            <a:r>
              <a:rPr lang="en-US" sz="2200" dirty="0"/>
              <a:t>, y </a:t>
            </a:r>
            <a:r>
              <a:rPr lang="en-US" sz="2200" dirty="0" err="1"/>
              <a:t>ungían</a:t>
            </a:r>
            <a:r>
              <a:rPr lang="en-US" sz="2200" dirty="0"/>
              <a:t> con </a:t>
            </a:r>
            <a:r>
              <a:rPr lang="en-US" sz="2200" dirty="0" err="1"/>
              <a:t>aceite</a:t>
            </a:r>
            <a:r>
              <a:rPr lang="en-US" sz="2200" dirty="0"/>
              <a:t> a </a:t>
            </a:r>
            <a:r>
              <a:rPr lang="en-US" sz="2200" dirty="0" err="1"/>
              <a:t>muchos</a:t>
            </a:r>
            <a:r>
              <a:rPr lang="en-US" sz="2200" dirty="0"/>
              <a:t> </a:t>
            </a:r>
            <a:r>
              <a:rPr lang="en-US" sz="2200" dirty="0" err="1"/>
              <a:t>enfermos</a:t>
            </a:r>
            <a:r>
              <a:rPr lang="en-US" sz="2200" dirty="0"/>
              <a:t> y los </a:t>
            </a:r>
            <a:r>
              <a:rPr lang="en-US" sz="2200" dirty="0" err="1"/>
              <a:t>curaban</a:t>
            </a:r>
            <a:r>
              <a:rPr lang="en-US" sz="2200" dirty="0"/>
              <a:t>" (</a:t>
            </a:r>
            <a:r>
              <a:rPr lang="en-US" sz="2200" dirty="0" err="1"/>
              <a:t>Mc</a:t>
            </a:r>
            <a:r>
              <a:rPr lang="en-US" sz="2200" dirty="0"/>
              <a:t> 6,12-13)</a:t>
            </a:r>
            <a:r>
              <a:rPr lang="en-US" sz="2200" dirty="0" smtClean="0"/>
              <a:t>. </a:t>
            </a:r>
            <a:r>
              <a:rPr lang="en-US" sz="2200" i="1" dirty="0" smtClean="0"/>
              <a:t>(CEC 1506) </a:t>
            </a:r>
          </a:p>
          <a:p>
            <a:pPr marL="0" indent="0" algn="just">
              <a:buNone/>
            </a:pPr>
            <a:endParaRPr lang="es-MX" sz="1000" dirty="0"/>
          </a:p>
          <a:p>
            <a:pPr algn="just"/>
            <a:r>
              <a:rPr lang="en-US" sz="2200" dirty="0" smtClean="0"/>
              <a:t>El </a:t>
            </a:r>
            <a:r>
              <a:rPr lang="en-US" sz="2200" dirty="0" err="1"/>
              <a:t>Señor</a:t>
            </a:r>
            <a:r>
              <a:rPr lang="en-US" sz="2200" dirty="0"/>
              <a:t> </a:t>
            </a:r>
            <a:r>
              <a:rPr lang="en-US" sz="2200" dirty="0" err="1"/>
              <a:t>resucitado</a:t>
            </a:r>
            <a:r>
              <a:rPr lang="en-US" sz="2200" dirty="0"/>
              <a:t> </a:t>
            </a:r>
            <a:r>
              <a:rPr lang="en-US" sz="2200" dirty="0" err="1"/>
              <a:t>renueva</a:t>
            </a:r>
            <a:r>
              <a:rPr lang="en-US" sz="2200" dirty="0"/>
              <a:t> </a:t>
            </a:r>
            <a:r>
              <a:rPr lang="en-US" sz="2200" dirty="0" err="1"/>
              <a:t>este</a:t>
            </a:r>
            <a:r>
              <a:rPr lang="en-US" sz="2200" dirty="0"/>
              <a:t> </a:t>
            </a:r>
            <a:r>
              <a:rPr lang="en-US" sz="2200" dirty="0" err="1"/>
              <a:t>envío</a:t>
            </a:r>
            <a:r>
              <a:rPr lang="en-US" sz="2200" dirty="0"/>
              <a:t> ("En mi </a:t>
            </a:r>
            <a:r>
              <a:rPr lang="en-US" sz="2200" dirty="0" err="1"/>
              <a:t>nombre</a:t>
            </a:r>
            <a:r>
              <a:rPr lang="en-US" sz="2200" dirty="0"/>
              <a:t> [...] </a:t>
            </a:r>
            <a:r>
              <a:rPr lang="en-US" sz="2200" dirty="0" err="1"/>
              <a:t>impondrán</a:t>
            </a:r>
            <a:r>
              <a:rPr lang="en-US" sz="2200" dirty="0"/>
              <a:t> </a:t>
            </a:r>
            <a:r>
              <a:rPr lang="en-US" sz="2200" dirty="0" err="1"/>
              <a:t>las</a:t>
            </a:r>
            <a:r>
              <a:rPr lang="en-US" sz="2200" dirty="0"/>
              <a:t> </a:t>
            </a:r>
            <a:r>
              <a:rPr lang="en-US" sz="2200" dirty="0" err="1"/>
              <a:t>manos</a:t>
            </a:r>
            <a:r>
              <a:rPr lang="en-US" sz="2200" dirty="0"/>
              <a:t> </a:t>
            </a:r>
            <a:r>
              <a:rPr lang="en-US" sz="2200" dirty="0" err="1"/>
              <a:t>sobre</a:t>
            </a:r>
            <a:r>
              <a:rPr lang="en-US" sz="2200" dirty="0"/>
              <a:t> los </a:t>
            </a:r>
            <a:r>
              <a:rPr lang="en-US" sz="2200" dirty="0" err="1"/>
              <a:t>enfermos</a:t>
            </a:r>
            <a:r>
              <a:rPr lang="en-US" sz="2200" dirty="0"/>
              <a:t> y se </a:t>
            </a:r>
            <a:r>
              <a:rPr lang="en-US" sz="2200" dirty="0" err="1"/>
              <a:t>pondrán</a:t>
            </a:r>
            <a:r>
              <a:rPr lang="en-US" sz="2200" dirty="0"/>
              <a:t> </a:t>
            </a:r>
            <a:r>
              <a:rPr lang="en-US" sz="2200" dirty="0" err="1"/>
              <a:t>bien</a:t>
            </a:r>
            <a:r>
              <a:rPr lang="en-US" sz="2200" dirty="0"/>
              <a:t>", </a:t>
            </a:r>
            <a:r>
              <a:rPr lang="en-US" sz="2200" dirty="0" err="1"/>
              <a:t>Mc</a:t>
            </a:r>
            <a:r>
              <a:rPr lang="en-US" sz="2200" dirty="0"/>
              <a:t> 16,17-18) y lo </a:t>
            </a:r>
            <a:r>
              <a:rPr lang="en-US" sz="2200" dirty="0" err="1"/>
              <a:t>confirma</a:t>
            </a:r>
            <a:r>
              <a:rPr lang="en-US" sz="2200" dirty="0"/>
              <a:t> con los </a:t>
            </a:r>
            <a:r>
              <a:rPr lang="en-US" sz="2200" dirty="0" err="1"/>
              <a:t>signos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la </a:t>
            </a:r>
            <a:r>
              <a:rPr lang="en-US" sz="2200" dirty="0" err="1"/>
              <a:t>Iglesia</a:t>
            </a:r>
            <a:r>
              <a:rPr lang="en-US" sz="2200" dirty="0"/>
              <a:t> </a:t>
            </a:r>
            <a:r>
              <a:rPr lang="en-US" sz="2200" dirty="0" err="1"/>
              <a:t>realiza</a:t>
            </a:r>
            <a:r>
              <a:rPr lang="en-US" sz="2200" dirty="0"/>
              <a:t> </a:t>
            </a:r>
            <a:r>
              <a:rPr lang="en-US" sz="2200" dirty="0" err="1"/>
              <a:t>invocando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nombre</a:t>
            </a:r>
            <a:r>
              <a:rPr lang="en-US" sz="2200" dirty="0"/>
              <a:t> (cf. </a:t>
            </a:r>
            <a:r>
              <a:rPr lang="en-US" sz="2200" dirty="0" err="1"/>
              <a:t>Hch</a:t>
            </a:r>
            <a:r>
              <a:rPr lang="en-US" sz="2200" dirty="0"/>
              <a:t> 9,34; 14,3). </a:t>
            </a:r>
            <a:r>
              <a:rPr lang="en-US" sz="2200" dirty="0" err="1"/>
              <a:t>Estos</a:t>
            </a:r>
            <a:r>
              <a:rPr lang="en-US" sz="2200" dirty="0"/>
              <a:t> </a:t>
            </a:r>
            <a:r>
              <a:rPr lang="en-US" sz="2200" dirty="0" err="1"/>
              <a:t>signos</a:t>
            </a:r>
            <a:r>
              <a:rPr lang="en-US" sz="2200" dirty="0"/>
              <a:t> </a:t>
            </a:r>
            <a:r>
              <a:rPr lang="en-US" sz="2200" dirty="0" err="1"/>
              <a:t>manifiestan</a:t>
            </a:r>
            <a:r>
              <a:rPr lang="en-US" sz="2200" dirty="0"/>
              <a:t> de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manera</a:t>
            </a:r>
            <a:r>
              <a:rPr lang="en-US" sz="2200" dirty="0"/>
              <a:t> especial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Jesús</a:t>
            </a:r>
            <a:r>
              <a:rPr lang="en-US" sz="2200" dirty="0"/>
              <a:t> </a:t>
            </a:r>
            <a:r>
              <a:rPr lang="en-US" sz="2200" dirty="0" err="1"/>
              <a:t>es</a:t>
            </a:r>
            <a:r>
              <a:rPr lang="en-US" sz="2200" dirty="0"/>
              <a:t> </a:t>
            </a:r>
            <a:r>
              <a:rPr lang="en-US" sz="2200" dirty="0" err="1"/>
              <a:t>verdaderamente</a:t>
            </a:r>
            <a:r>
              <a:rPr lang="en-US" sz="2200" dirty="0"/>
              <a:t> "Dios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salva</a:t>
            </a:r>
            <a:r>
              <a:rPr lang="en-US" sz="2200" dirty="0"/>
              <a:t>" (</a:t>
            </a:r>
            <a:r>
              <a:rPr lang="en-US" sz="2200" dirty="0" err="1"/>
              <a:t>cf</a:t>
            </a:r>
            <a:r>
              <a:rPr lang="en-US" sz="2200" dirty="0"/>
              <a:t> Mt 1,21; </a:t>
            </a:r>
            <a:r>
              <a:rPr lang="en-US" sz="2200" dirty="0" err="1"/>
              <a:t>Hch</a:t>
            </a:r>
            <a:r>
              <a:rPr lang="en-US" sz="2200" dirty="0"/>
              <a:t> 4,12)</a:t>
            </a:r>
            <a:r>
              <a:rPr lang="en-US" sz="2200" dirty="0" smtClean="0"/>
              <a:t>.</a:t>
            </a:r>
            <a:r>
              <a:rPr lang="en-US" sz="2200" dirty="0"/>
              <a:t> </a:t>
            </a:r>
            <a:r>
              <a:rPr lang="en-US" sz="2200" i="1" dirty="0" smtClean="0"/>
              <a:t>(CEC 1507)</a:t>
            </a:r>
            <a:r>
              <a:rPr lang="en-US" sz="2200" dirty="0" smtClean="0"/>
              <a:t> 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11391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dirty="0" smtClean="0"/>
              <a:t>Introducción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268760"/>
            <a:ext cx="8229600" cy="5256584"/>
          </a:xfrm>
        </p:spPr>
        <p:txBody>
          <a:bodyPr/>
          <a:lstStyle/>
          <a:p>
            <a:pPr marL="0" indent="0" algn="just">
              <a:buNone/>
            </a:pPr>
            <a:endParaRPr lang="es-MX" sz="1000" dirty="0"/>
          </a:p>
          <a:p>
            <a:pPr algn="just"/>
            <a:r>
              <a:rPr lang="en-US" sz="2200" dirty="0" smtClean="0"/>
              <a:t>"</a:t>
            </a:r>
            <a:r>
              <a:rPr lang="en-US" sz="2200" dirty="0"/>
              <a:t>¡</a:t>
            </a:r>
            <a:r>
              <a:rPr lang="en-US" sz="2200" dirty="0" err="1"/>
              <a:t>Sanad</a:t>
            </a:r>
            <a:r>
              <a:rPr lang="en-US" sz="2200" dirty="0"/>
              <a:t> a los </a:t>
            </a:r>
            <a:r>
              <a:rPr lang="en-US" sz="2200" dirty="0" err="1"/>
              <a:t>enfermos</a:t>
            </a:r>
            <a:r>
              <a:rPr lang="en-US" sz="2200" dirty="0"/>
              <a:t>!" (Mt 10,8). La </a:t>
            </a:r>
            <a:r>
              <a:rPr lang="en-US" sz="2200" dirty="0" err="1"/>
              <a:t>Iglesia</a:t>
            </a:r>
            <a:r>
              <a:rPr lang="en-US" sz="2200" dirty="0"/>
              <a:t> ha </a:t>
            </a:r>
            <a:r>
              <a:rPr lang="en-US" sz="2200" dirty="0" err="1"/>
              <a:t>recibido</a:t>
            </a:r>
            <a:r>
              <a:rPr lang="en-US" sz="2200" dirty="0"/>
              <a:t> </a:t>
            </a:r>
            <a:r>
              <a:rPr lang="en-US" sz="2200" dirty="0" err="1"/>
              <a:t>esta</a:t>
            </a:r>
            <a:r>
              <a:rPr lang="en-US" sz="2200" dirty="0"/>
              <a:t> </a:t>
            </a:r>
            <a:r>
              <a:rPr lang="en-US" sz="2200" dirty="0" err="1"/>
              <a:t>tarea</a:t>
            </a:r>
            <a:r>
              <a:rPr lang="en-US" sz="2200" dirty="0"/>
              <a:t> del </a:t>
            </a:r>
            <a:r>
              <a:rPr lang="en-US" sz="2200" dirty="0" err="1"/>
              <a:t>Señor</a:t>
            </a:r>
            <a:r>
              <a:rPr lang="en-US" sz="2200" dirty="0"/>
              <a:t> e </a:t>
            </a:r>
            <a:r>
              <a:rPr lang="en-US" sz="2200" dirty="0" err="1"/>
              <a:t>intenta</a:t>
            </a:r>
            <a:r>
              <a:rPr lang="en-US" sz="2200" dirty="0"/>
              <a:t> </a:t>
            </a:r>
            <a:r>
              <a:rPr lang="en-US" sz="2200" dirty="0" err="1"/>
              <a:t>realizarla</a:t>
            </a:r>
            <a:r>
              <a:rPr lang="en-US" sz="2200" dirty="0"/>
              <a:t> </a:t>
            </a:r>
            <a:r>
              <a:rPr lang="en-US" sz="2200" dirty="0" err="1"/>
              <a:t>tanto</a:t>
            </a:r>
            <a:r>
              <a:rPr lang="en-US" sz="2200" dirty="0"/>
              <a:t> </a:t>
            </a:r>
            <a:r>
              <a:rPr lang="en-US" sz="2200" dirty="0" err="1"/>
              <a:t>mediante</a:t>
            </a:r>
            <a:r>
              <a:rPr lang="en-US" sz="2200" dirty="0"/>
              <a:t> los </a:t>
            </a:r>
            <a:r>
              <a:rPr lang="en-US" sz="2200" dirty="0" err="1"/>
              <a:t>cuidados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proporciona</a:t>
            </a:r>
            <a:r>
              <a:rPr lang="en-US" sz="2200" dirty="0"/>
              <a:t> a los </a:t>
            </a:r>
            <a:r>
              <a:rPr lang="en-US" sz="2200" dirty="0" err="1"/>
              <a:t>enfermos</a:t>
            </a:r>
            <a:r>
              <a:rPr lang="en-US" sz="2200" dirty="0"/>
              <a:t>, </a:t>
            </a:r>
            <a:r>
              <a:rPr lang="en-US" sz="2200" dirty="0" err="1"/>
              <a:t>como</a:t>
            </a:r>
            <a:r>
              <a:rPr lang="en-US" sz="2200" dirty="0"/>
              <a:t> </a:t>
            </a:r>
            <a:r>
              <a:rPr lang="en-US" sz="2200" dirty="0" err="1"/>
              <a:t>por</a:t>
            </a:r>
            <a:r>
              <a:rPr lang="en-US" sz="2200" dirty="0"/>
              <a:t> la </a:t>
            </a:r>
            <a:r>
              <a:rPr lang="en-US" sz="2200" dirty="0" err="1"/>
              <a:t>oración</a:t>
            </a:r>
            <a:r>
              <a:rPr lang="en-US" sz="2200" dirty="0"/>
              <a:t> de </a:t>
            </a:r>
            <a:r>
              <a:rPr lang="en-US" sz="2200" dirty="0" err="1"/>
              <a:t>intercesión</a:t>
            </a:r>
            <a:r>
              <a:rPr lang="en-US" sz="2200" dirty="0"/>
              <a:t> con la </a:t>
            </a:r>
            <a:r>
              <a:rPr lang="en-US" sz="2200" dirty="0" err="1"/>
              <a:t>que</a:t>
            </a:r>
            <a:r>
              <a:rPr lang="en-US" sz="2200" dirty="0"/>
              <a:t> los </a:t>
            </a:r>
            <a:r>
              <a:rPr lang="en-US" sz="2200" dirty="0" err="1"/>
              <a:t>acompaña</a:t>
            </a:r>
            <a:r>
              <a:rPr lang="en-US" sz="2200" dirty="0"/>
              <a:t>. Cree en la </a:t>
            </a:r>
            <a:r>
              <a:rPr lang="en-US" sz="2200" dirty="0" err="1"/>
              <a:t>presencia</a:t>
            </a:r>
            <a:r>
              <a:rPr lang="en-US" sz="2200" dirty="0"/>
              <a:t> </a:t>
            </a:r>
            <a:r>
              <a:rPr lang="en-US" sz="2200" dirty="0" err="1"/>
              <a:t>vivificante</a:t>
            </a:r>
            <a:r>
              <a:rPr lang="en-US" sz="2200" dirty="0"/>
              <a:t> de Cristo, </a:t>
            </a:r>
            <a:r>
              <a:rPr lang="en-US" sz="2200" dirty="0" err="1"/>
              <a:t>médico</a:t>
            </a:r>
            <a:r>
              <a:rPr lang="en-US" sz="2200" dirty="0"/>
              <a:t> de </a:t>
            </a:r>
            <a:r>
              <a:rPr lang="en-US" sz="2200" dirty="0" err="1"/>
              <a:t>las</a:t>
            </a:r>
            <a:r>
              <a:rPr lang="en-US" sz="2200" dirty="0"/>
              <a:t> almas y de los </a:t>
            </a:r>
            <a:r>
              <a:rPr lang="en-US" sz="2200" dirty="0" err="1"/>
              <a:t>cuerpos</a:t>
            </a:r>
            <a:r>
              <a:rPr lang="en-US" sz="2200" dirty="0"/>
              <a:t>. </a:t>
            </a:r>
            <a:r>
              <a:rPr lang="en-US" sz="2200" dirty="0" err="1"/>
              <a:t>Esta</a:t>
            </a:r>
            <a:r>
              <a:rPr lang="en-US" sz="2200" dirty="0"/>
              <a:t> </a:t>
            </a:r>
            <a:r>
              <a:rPr lang="en-US" sz="2200" dirty="0" err="1"/>
              <a:t>presencia</a:t>
            </a:r>
            <a:r>
              <a:rPr lang="en-US" sz="2200" dirty="0"/>
              <a:t> </a:t>
            </a:r>
            <a:r>
              <a:rPr lang="en-US" sz="2200" dirty="0" err="1"/>
              <a:t>actúa</a:t>
            </a:r>
            <a:r>
              <a:rPr lang="en-US" sz="2200" dirty="0"/>
              <a:t> </a:t>
            </a:r>
            <a:r>
              <a:rPr lang="en-US" sz="2200" dirty="0" err="1"/>
              <a:t>particularmente</a:t>
            </a:r>
            <a:r>
              <a:rPr lang="en-US" sz="2200" dirty="0"/>
              <a:t> a </a:t>
            </a:r>
            <a:r>
              <a:rPr lang="en-US" sz="2200" dirty="0" err="1"/>
              <a:t>través</a:t>
            </a:r>
            <a:r>
              <a:rPr lang="en-US" sz="2200" dirty="0"/>
              <a:t> de los </a:t>
            </a:r>
            <a:r>
              <a:rPr lang="en-US" sz="2200" dirty="0" err="1"/>
              <a:t>sacramentos</a:t>
            </a:r>
            <a:r>
              <a:rPr lang="en-US" sz="2200" dirty="0"/>
              <a:t>, y de </a:t>
            </a:r>
            <a:r>
              <a:rPr lang="en-US" sz="2200" dirty="0" err="1"/>
              <a:t>manera</a:t>
            </a:r>
            <a:r>
              <a:rPr lang="en-US" sz="2200" dirty="0"/>
              <a:t> especial </a:t>
            </a:r>
            <a:r>
              <a:rPr lang="en-US" sz="2200" dirty="0" err="1"/>
              <a:t>por</a:t>
            </a:r>
            <a:r>
              <a:rPr lang="en-US" sz="2200" dirty="0"/>
              <a:t> la </a:t>
            </a:r>
            <a:r>
              <a:rPr lang="en-US" sz="2200" dirty="0" err="1"/>
              <a:t>Eucaristía</a:t>
            </a:r>
            <a:r>
              <a:rPr lang="en-US" sz="2200" dirty="0"/>
              <a:t>, pan </a:t>
            </a:r>
            <a:r>
              <a:rPr lang="en-US" sz="2200" dirty="0" err="1"/>
              <a:t>que</a:t>
            </a:r>
            <a:r>
              <a:rPr lang="en-US" sz="2200" dirty="0"/>
              <a:t> da la </a:t>
            </a:r>
            <a:r>
              <a:rPr lang="en-US" sz="2200" dirty="0" err="1"/>
              <a:t>vida</a:t>
            </a:r>
            <a:r>
              <a:rPr lang="en-US" sz="2200" dirty="0"/>
              <a:t> </a:t>
            </a:r>
            <a:r>
              <a:rPr lang="en-US" sz="2200" dirty="0" err="1"/>
              <a:t>eterna</a:t>
            </a:r>
            <a:r>
              <a:rPr lang="en-US" sz="2200" dirty="0"/>
              <a:t> (</a:t>
            </a:r>
            <a:r>
              <a:rPr lang="en-US" sz="2200" dirty="0" err="1"/>
              <a:t>cf</a:t>
            </a:r>
            <a:r>
              <a:rPr lang="en-US" sz="2200" dirty="0"/>
              <a:t> </a:t>
            </a:r>
            <a:r>
              <a:rPr lang="en-US" sz="2200" dirty="0" err="1"/>
              <a:t>Jn</a:t>
            </a:r>
            <a:r>
              <a:rPr lang="en-US" sz="2200" dirty="0"/>
              <a:t> 6,54.58) y </a:t>
            </a:r>
            <a:r>
              <a:rPr lang="en-US" sz="2200" dirty="0" err="1"/>
              <a:t>cuya</a:t>
            </a:r>
            <a:r>
              <a:rPr lang="en-US" sz="2200" dirty="0"/>
              <a:t> </a:t>
            </a:r>
            <a:r>
              <a:rPr lang="en-US" sz="2200" dirty="0" err="1"/>
              <a:t>conexión</a:t>
            </a:r>
            <a:r>
              <a:rPr lang="en-US" sz="2200" dirty="0"/>
              <a:t> con la </a:t>
            </a:r>
            <a:r>
              <a:rPr lang="en-US" sz="2200" dirty="0" err="1"/>
              <a:t>salud</a:t>
            </a:r>
            <a:r>
              <a:rPr lang="en-US" sz="2200" dirty="0"/>
              <a:t> corporal </a:t>
            </a:r>
            <a:r>
              <a:rPr lang="en-US" sz="2200" dirty="0" err="1"/>
              <a:t>insinúa</a:t>
            </a:r>
            <a:r>
              <a:rPr lang="en-US" sz="2200" dirty="0"/>
              <a:t> san Pablo (</a:t>
            </a:r>
            <a:r>
              <a:rPr lang="en-US" sz="2200" dirty="0" err="1"/>
              <a:t>cf</a:t>
            </a:r>
            <a:r>
              <a:rPr lang="en-US" sz="2200" dirty="0"/>
              <a:t> 1 Co 11,30)</a:t>
            </a:r>
            <a:r>
              <a:rPr lang="en-US" sz="2200" dirty="0" smtClean="0"/>
              <a:t>. </a:t>
            </a:r>
            <a:r>
              <a:rPr lang="en-US" sz="2200" i="1" dirty="0" smtClean="0"/>
              <a:t>(CEC 1509)</a:t>
            </a:r>
            <a:endParaRPr lang="es-MX" sz="2200" i="1" dirty="0"/>
          </a:p>
        </p:txBody>
      </p:sp>
    </p:spTree>
    <p:extLst>
      <p:ext uri="{BB962C8B-B14F-4D97-AF65-F5344CB8AC3E}">
        <p14:creationId xmlns:p14="http://schemas.microsoft.com/office/powerpoint/2010/main" val="22241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dirty="0" smtClean="0"/>
              <a:t>El Amor y la Misericordia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412776"/>
            <a:ext cx="8229600" cy="5256584"/>
          </a:xfrm>
        </p:spPr>
        <p:txBody>
          <a:bodyPr/>
          <a:lstStyle/>
          <a:p>
            <a:pPr algn="just">
              <a:buFont typeface="Wingdings" charset="2"/>
              <a:buChar char="n"/>
            </a:pPr>
            <a:r>
              <a:rPr lang="en-US" sz="2200" dirty="0" smtClean="0"/>
              <a:t>Dios </a:t>
            </a:r>
            <a:r>
              <a:rPr lang="en-US" sz="2200" dirty="0" err="1" smtClean="0"/>
              <a:t>nos</a:t>
            </a:r>
            <a:r>
              <a:rPr lang="en-US" sz="2200" dirty="0" smtClean="0"/>
              <a:t> </a:t>
            </a:r>
            <a:r>
              <a:rPr lang="en-US" sz="2200" dirty="0" err="1" smtClean="0"/>
              <a:t>creó</a:t>
            </a:r>
            <a:r>
              <a:rPr lang="en-US" sz="2200" dirty="0" smtClean="0"/>
              <a:t> a </a:t>
            </a:r>
            <a:r>
              <a:rPr lang="en-US" sz="2200" dirty="0" err="1" smtClean="0"/>
              <a:t>imagen</a:t>
            </a:r>
            <a:r>
              <a:rPr lang="en-US" sz="2200" dirty="0" smtClean="0"/>
              <a:t> y </a:t>
            </a:r>
            <a:r>
              <a:rPr lang="en-US" sz="2200" dirty="0" err="1" smtClean="0"/>
              <a:t>semejanza</a:t>
            </a:r>
            <a:r>
              <a:rPr lang="en-US" sz="2200" dirty="0" smtClean="0"/>
              <a:t> </a:t>
            </a:r>
            <a:r>
              <a:rPr lang="en-US" sz="2200" dirty="0" err="1" smtClean="0"/>
              <a:t>suya</a:t>
            </a:r>
            <a:r>
              <a:rPr lang="en-US" sz="2200" dirty="0" smtClean="0"/>
              <a:t> </a:t>
            </a:r>
            <a:r>
              <a:rPr lang="en-US" sz="2200" i="1" dirty="0" smtClean="0"/>
              <a:t>(Gen 1 26-27), </a:t>
            </a:r>
            <a:r>
              <a:rPr lang="en-US" sz="2200" dirty="0" err="1" smtClean="0"/>
              <a:t>por</a:t>
            </a:r>
            <a:r>
              <a:rPr lang="en-US" sz="2200" dirty="0" smtClean="0"/>
              <a:t> lo </a:t>
            </a:r>
            <a:r>
              <a:rPr lang="en-US" sz="2200" dirty="0" err="1" smtClean="0"/>
              <a:t>tanto</a:t>
            </a:r>
            <a:r>
              <a:rPr lang="en-US" sz="2200" dirty="0" smtClean="0"/>
              <a:t>, en la </a:t>
            </a:r>
            <a:r>
              <a:rPr lang="en-US" sz="2200" dirty="0" err="1" smtClean="0"/>
              <a:t>medida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amamos</a:t>
            </a:r>
            <a:r>
              <a:rPr lang="en-US" sz="2200" dirty="0" smtClean="0"/>
              <a:t> </a:t>
            </a:r>
            <a:r>
              <a:rPr lang="en-US" sz="2200" dirty="0" err="1" smtClean="0"/>
              <a:t>nos</a:t>
            </a:r>
            <a:r>
              <a:rPr lang="en-US" sz="2200" dirty="0" smtClean="0"/>
              <a:t> </a:t>
            </a:r>
            <a:r>
              <a:rPr lang="en-US" sz="2200" dirty="0" err="1" smtClean="0"/>
              <a:t>parecemos</a:t>
            </a:r>
            <a:r>
              <a:rPr lang="en-US" sz="2200" dirty="0" smtClean="0"/>
              <a:t> a Dios.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>
              <a:buFont typeface="Wingdings" charset="2"/>
              <a:buChar char="n"/>
            </a:pPr>
            <a:r>
              <a:rPr lang="en-US" sz="2200" dirty="0"/>
              <a:t>Si </a:t>
            </a:r>
            <a:r>
              <a:rPr lang="en-US" sz="2200" dirty="0" err="1"/>
              <a:t>amas</a:t>
            </a:r>
            <a:r>
              <a:rPr lang="en-US" sz="2200" dirty="0"/>
              <a:t> </a:t>
            </a:r>
            <a:r>
              <a:rPr lang="en-US" sz="2200" dirty="0" err="1"/>
              <a:t>quieres</a:t>
            </a:r>
            <a:r>
              <a:rPr lang="en-US" sz="2200" dirty="0"/>
              <a:t> </a:t>
            </a:r>
            <a:r>
              <a:rPr lang="en-US" sz="2200" dirty="0" err="1"/>
              <a:t>estar</a:t>
            </a:r>
            <a:r>
              <a:rPr lang="en-US" sz="2200" dirty="0"/>
              <a:t> </a:t>
            </a:r>
            <a:r>
              <a:rPr lang="en-US" sz="2200" dirty="0" err="1"/>
              <a:t>cerca</a:t>
            </a:r>
            <a:r>
              <a:rPr lang="en-US" sz="2200" dirty="0"/>
              <a:t> del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amas</a:t>
            </a:r>
            <a:r>
              <a:rPr lang="en-US" sz="2200" dirty="0"/>
              <a:t>, </a:t>
            </a:r>
            <a:r>
              <a:rPr lang="en-US" sz="2200" dirty="0" err="1"/>
              <a:t>es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hambre</a:t>
            </a:r>
            <a:r>
              <a:rPr lang="en-US" sz="2200" dirty="0"/>
              <a:t> de </a:t>
            </a:r>
            <a:r>
              <a:rPr lang="en-US" sz="2200" dirty="0" err="1"/>
              <a:t>presencia</a:t>
            </a:r>
            <a:r>
              <a:rPr lang="en-US" sz="2200" dirty="0"/>
              <a:t>. </a:t>
            </a:r>
            <a:r>
              <a:rPr lang="en-US" sz="2200" i="1" dirty="0" smtClean="0"/>
              <a:t>(</a:t>
            </a:r>
            <a:r>
              <a:rPr lang="en-US" sz="2200" i="1" dirty="0" err="1" smtClean="0"/>
              <a:t>cfr</a:t>
            </a:r>
            <a:r>
              <a:rPr lang="en-US" sz="2200" i="1" dirty="0"/>
              <a:t>. </a:t>
            </a:r>
            <a:r>
              <a:rPr lang="en-US" sz="2200" i="1" dirty="0" err="1"/>
              <a:t>Lc</a:t>
            </a:r>
            <a:r>
              <a:rPr lang="en-US" sz="2200" i="1" dirty="0"/>
              <a:t> 24, 29-31</a:t>
            </a:r>
            <a:r>
              <a:rPr lang="en-US" sz="2200" i="1" dirty="0" smtClean="0"/>
              <a:t>)</a:t>
            </a:r>
          </a:p>
          <a:p>
            <a:pPr marL="0" indent="0" algn="just">
              <a:buNone/>
            </a:pPr>
            <a:endParaRPr lang="en-US" sz="2200" i="1" dirty="0"/>
          </a:p>
          <a:p>
            <a:pPr algn="just">
              <a:buFont typeface="Wingdings" charset="2"/>
              <a:buChar char="n"/>
            </a:pPr>
            <a:r>
              <a:rPr lang="en-US" sz="2200" dirty="0" smtClean="0"/>
              <a:t>No </a:t>
            </a:r>
            <a:r>
              <a:rPr lang="en-US" sz="2200" dirty="0" err="1"/>
              <a:t>importa</a:t>
            </a:r>
            <a:r>
              <a:rPr lang="en-US" sz="2200" dirty="0"/>
              <a:t> lo </a:t>
            </a:r>
            <a:r>
              <a:rPr lang="en-US" sz="2200" dirty="0" err="1"/>
              <a:t>que</a:t>
            </a:r>
            <a:r>
              <a:rPr lang="en-US" sz="2200" dirty="0"/>
              <a:t> das </a:t>
            </a:r>
            <a:r>
              <a:rPr lang="en-US" sz="2200" dirty="0" err="1"/>
              <a:t>sino</a:t>
            </a:r>
            <a:r>
              <a:rPr lang="en-US" sz="2200" dirty="0"/>
              <a:t> el </a:t>
            </a:r>
            <a:r>
              <a:rPr lang="en-US" sz="2200" dirty="0" err="1"/>
              <a:t>amor</a:t>
            </a:r>
            <a:r>
              <a:rPr lang="en-US" sz="2200" dirty="0"/>
              <a:t> con </a:t>
            </a:r>
            <a:r>
              <a:rPr lang="en-US" sz="2200" dirty="0" err="1"/>
              <a:t>que</a:t>
            </a:r>
            <a:r>
              <a:rPr lang="en-US" sz="2200" dirty="0"/>
              <a:t> lo das </a:t>
            </a:r>
            <a:r>
              <a:rPr lang="en-US" sz="2200" i="1" dirty="0"/>
              <a:t>(Sta. Teresa, </a:t>
            </a:r>
            <a:r>
              <a:rPr lang="en-US" sz="2200" i="1" dirty="0" err="1"/>
              <a:t>c</a:t>
            </a:r>
            <a:r>
              <a:rPr lang="en-US" sz="2200" i="1" dirty="0" err="1" smtClean="0"/>
              <a:t>fr</a:t>
            </a:r>
            <a:r>
              <a:rPr lang="en-US" sz="2200" i="1" dirty="0"/>
              <a:t>. </a:t>
            </a:r>
            <a:r>
              <a:rPr lang="en-US" sz="2200" i="1" dirty="0" err="1"/>
              <a:t>Lc</a:t>
            </a:r>
            <a:r>
              <a:rPr lang="en-US" sz="2200" i="1" dirty="0"/>
              <a:t> 21, 1-4</a:t>
            </a:r>
            <a:r>
              <a:rPr lang="en-US" sz="2200" i="1" dirty="0" smtClean="0"/>
              <a:t>)</a:t>
            </a:r>
          </a:p>
          <a:p>
            <a:pPr marL="0" indent="0" algn="just">
              <a:buNone/>
            </a:pPr>
            <a:endParaRPr lang="en-US" sz="2200" i="1" dirty="0"/>
          </a:p>
          <a:p>
            <a:pPr algn="just">
              <a:buFont typeface="Wingdings" charset="2"/>
              <a:buChar char="n"/>
            </a:pPr>
            <a:r>
              <a:rPr lang="en-US" sz="2200" dirty="0" smtClean="0"/>
              <a:t>El </a:t>
            </a:r>
            <a:r>
              <a:rPr lang="en-US" sz="2200" dirty="0" err="1" smtClean="0"/>
              <a:t>amor</a:t>
            </a:r>
            <a:r>
              <a:rPr lang="en-US" sz="2200" dirty="0" smtClean="0"/>
              <a:t> lo </a:t>
            </a:r>
            <a:r>
              <a:rPr lang="en-US" sz="2200" dirty="0" err="1" smtClean="0"/>
              <a:t>cura</a:t>
            </a:r>
            <a:r>
              <a:rPr lang="en-US" sz="2200" dirty="0" smtClean="0"/>
              <a:t> </a:t>
            </a:r>
            <a:r>
              <a:rPr lang="en-US" sz="2200" dirty="0" err="1" smtClean="0"/>
              <a:t>todo</a:t>
            </a:r>
            <a:r>
              <a:rPr lang="en-US" sz="2200" dirty="0" smtClean="0"/>
              <a:t>, </a:t>
            </a:r>
            <a:r>
              <a:rPr lang="en-US" sz="2200" dirty="0" err="1" smtClean="0"/>
              <a:t>tanto</a:t>
            </a:r>
            <a:r>
              <a:rPr lang="en-US" sz="2200" dirty="0" smtClean="0"/>
              <a:t> al </a:t>
            </a:r>
            <a:r>
              <a:rPr lang="en-US" sz="2200" dirty="0" err="1" smtClean="0"/>
              <a:t>que</a:t>
            </a:r>
            <a:r>
              <a:rPr lang="en-US" sz="2200" dirty="0" smtClean="0"/>
              <a:t> lo da </a:t>
            </a:r>
            <a:r>
              <a:rPr lang="en-US" sz="2200" dirty="0" err="1" smtClean="0"/>
              <a:t>como</a:t>
            </a:r>
            <a:r>
              <a:rPr lang="en-US" sz="2200" dirty="0" smtClean="0"/>
              <a:t> al </a:t>
            </a:r>
            <a:r>
              <a:rPr lang="en-US" sz="2200" dirty="0" err="1" smtClean="0"/>
              <a:t>que</a:t>
            </a:r>
            <a:r>
              <a:rPr lang="en-US" sz="2200" dirty="0" smtClean="0"/>
              <a:t> lo </a:t>
            </a:r>
            <a:r>
              <a:rPr lang="en-US" sz="2200" dirty="0" err="1" smtClean="0"/>
              <a:t>recibe</a:t>
            </a:r>
            <a:r>
              <a:rPr lang="en-US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37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dirty="0" smtClean="0"/>
              <a:t>El Amor y la Misericordia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268760"/>
            <a:ext cx="8229600" cy="5256584"/>
          </a:xfrm>
        </p:spPr>
        <p:txBody>
          <a:bodyPr/>
          <a:lstStyle/>
          <a:p>
            <a:pPr algn="just"/>
            <a:r>
              <a:rPr lang="en-US" sz="2200" dirty="0" err="1" smtClean="0"/>
              <a:t>Siempre</a:t>
            </a:r>
            <a:r>
              <a:rPr lang="en-US" sz="2200" dirty="0" smtClean="0"/>
              <a:t> </a:t>
            </a:r>
            <a:r>
              <a:rPr lang="en-US" sz="2200" dirty="0" err="1"/>
              <a:t>tenemos</a:t>
            </a:r>
            <a:r>
              <a:rPr lang="en-US" sz="2200" dirty="0"/>
              <a:t> </a:t>
            </a:r>
            <a:r>
              <a:rPr lang="en-US" sz="2200" dirty="0" err="1"/>
              <a:t>necesidad</a:t>
            </a:r>
            <a:r>
              <a:rPr lang="en-US" sz="2200" dirty="0"/>
              <a:t> de </a:t>
            </a:r>
            <a:r>
              <a:rPr lang="en-US" sz="2200" dirty="0" err="1"/>
              <a:t>contemplar</a:t>
            </a:r>
            <a:r>
              <a:rPr lang="en-US" sz="2200" dirty="0"/>
              <a:t> el </a:t>
            </a:r>
            <a:r>
              <a:rPr lang="en-US" sz="2200" dirty="0" err="1"/>
              <a:t>misterio</a:t>
            </a:r>
            <a:r>
              <a:rPr lang="en-US" sz="2200" dirty="0"/>
              <a:t> de la </a:t>
            </a:r>
            <a:r>
              <a:rPr lang="en-US" sz="2200" dirty="0" err="1"/>
              <a:t>misericordia</a:t>
            </a:r>
            <a:r>
              <a:rPr lang="en-US" sz="2200" dirty="0"/>
              <a:t>. </a:t>
            </a:r>
            <a:endParaRPr lang="en-US" sz="2200" dirty="0" smtClean="0"/>
          </a:p>
          <a:p>
            <a:pPr lvl="1" algn="just"/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 err="1"/>
              <a:t>fuente</a:t>
            </a:r>
            <a:r>
              <a:rPr lang="en-US" sz="1800" dirty="0"/>
              <a:t> de </a:t>
            </a:r>
            <a:r>
              <a:rPr lang="en-US" sz="1800" dirty="0" err="1"/>
              <a:t>alegría</a:t>
            </a:r>
            <a:r>
              <a:rPr lang="en-US" sz="1800" dirty="0"/>
              <a:t>, de </a:t>
            </a:r>
            <a:r>
              <a:rPr lang="en-US" sz="1800" dirty="0" err="1"/>
              <a:t>serenidad</a:t>
            </a:r>
            <a:r>
              <a:rPr lang="en-US" sz="1800" dirty="0"/>
              <a:t> y de </a:t>
            </a:r>
            <a:r>
              <a:rPr lang="en-US" sz="1800" dirty="0" err="1"/>
              <a:t>paz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 algn="just"/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 err="1"/>
              <a:t>condición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nuestra</a:t>
            </a:r>
            <a:r>
              <a:rPr lang="en-US" sz="1800" dirty="0"/>
              <a:t> </a:t>
            </a:r>
            <a:r>
              <a:rPr lang="en-US" sz="1800" dirty="0" err="1"/>
              <a:t>salvación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 algn="just"/>
            <a:r>
              <a:rPr lang="en-US" sz="1800" dirty="0" err="1"/>
              <a:t>E</a:t>
            </a:r>
            <a:r>
              <a:rPr lang="en-US" sz="1800" dirty="0" err="1" smtClean="0"/>
              <a:t>s</a:t>
            </a:r>
            <a:r>
              <a:rPr lang="en-US" sz="1800" dirty="0" smtClean="0"/>
              <a:t> </a:t>
            </a:r>
            <a:r>
              <a:rPr lang="en-US" sz="1800" dirty="0"/>
              <a:t>la </a:t>
            </a:r>
            <a:r>
              <a:rPr lang="en-US" sz="1800" dirty="0" err="1"/>
              <a:t>palabra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revela</a:t>
            </a:r>
            <a:r>
              <a:rPr lang="en-US" sz="1800" dirty="0"/>
              <a:t> el </a:t>
            </a:r>
            <a:r>
              <a:rPr lang="en-US" sz="1800" dirty="0" err="1"/>
              <a:t>misterio</a:t>
            </a:r>
            <a:r>
              <a:rPr lang="en-US" sz="1800" dirty="0"/>
              <a:t> de la </a:t>
            </a:r>
            <a:r>
              <a:rPr lang="en-US" sz="1800" dirty="0" err="1"/>
              <a:t>Santísima</a:t>
            </a:r>
            <a:r>
              <a:rPr lang="en-US" sz="1800" dirty="0"/>
              <a:t> Trinidad. </a:t>
            </a:r>
            <a:endParaRPr lang="en-US" sz="1800" dirty="0" smtClean="0"/>
          </a:p>
          <a:p>
            <a:pPr lvl="1" algn="just"/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/>
              <a:t>el </a:t>
            </a:r>
            <a:r>
              <a:rPr lang="en-US" sz="1800" dirty="0" err="1"/>
              <a:t>acto</a:t>
            </a:r>
            <a:r>
              <a:rPr lang="en-US" sz="1800" dirty="0"/>
              <a:t> </a:t>
            </a:r>
            <a:r>
              <a:rPr lang="en-US" sz="1800" dirty="0" err="1"/>
              <a:t>último</a:t>
            </a:r>
            <a:r>
              <a:rPr lang="en-US" sz="1800" dirty="0"/>
              <a:t> y </a:t>
            </a:r>
            <a:r>
              <a:rPr lang="en-US" sz="1800" dirty="0" err="1"/>
              <a:t>supremo</a:t>
            </a:r>
            <a:r>
              <a:rPr lang="en-US" sz="1800" dirty="0"/>
              <a:t> con el </a:t>
            </a:r>
            <a:r>
              <a:rPr lang="en-US" sz="1800" dirty="0" err="1"/>
              <a:t>cual</a:t>
            </a:r>
            <a:r>
              <a:rPr lang="en-US" sz="1800" dirty="0"/>
              <a:t> Dios </a:t>
            </a:r>
            <a:r>
              <a:rPr lang="en-US" sz="1800" dirty="0" err="1"/>
              <a:t>viene</a:t>
            </a:r>
            <a:r>
              <a:rPr lang="en-US" sz="1800" dirty="0"/>
              <a:t> a </a:t>
            </a:r>
            <a:r>
              <a:rPr lang="en-US" sz="1800" dirty="0" err="1"/>
              <a:t>nuestro</a:t>
            </a:r>
            <a:r>
              <a:rPr lang="en-US" sz="1800" dirty="0"/>
              <a:t> </a:t>
            </a:r>
            <a:r>
              <a:rPr lang="en-US" sz="1800" dirty="0" err="1"/>
              <a:t>encuentro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 algn="just"/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/>
              <a:t>la ley fundamental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habita</a:t>
            </a:r>
            <a:r>
              <a:rPr lang="en-US" sz="1800" dirty="0"/>
              <a:t> en el </a:t>
            </a:r>
            <a:r>
              <a:rPr lang="en-US" sz="1800" dirty="0" err="1"/>
              <a:t>corazón</a:t>
            </a:r>
            <a:r>
              <a:rPr lang="en-US" sz="1800" dirty="0"/>
              <a:t> de </a:t>
            </a:r>
            <a:r>
              <a:rPr lang="en-US" sz="1800" dirty="0" err="1"/>
              <a:t>cada</a:t>
            </a:r>
            <a:r>
              <a:rPr lang="en-US" sz="1800" dirty="0"/>
              <a:t> persona </a:t>
            </a:r>
            <a:r>
              <a:rPr lang="en-US" sz="1800" dirty="0" err="1"/>
              <a:t>cuando</a:t>
            </a:r>
            <a:r>
              <a:rPr lang="en-US" sz="1800" dirty="0"/>
              <a:t> </a:t>
            </a:r>
            <a:r>
              <a:rPr lang="en-US" sz="1800" dirty="0" err="1"/>
              <a:t>mira</a:t>
            </a:r>
            <a:r>
              <a:rPr lang="en-US" sz="1800" dirty="0"/>
              <a:t> con </a:t>
            </a:r>
            <a:r>
              <a:rPr lang="en-US" sz="1800" dirty="0" err="1"/>
              <a:t>ojos</a:t>
            </a:r>
            <a:r>
              <a:rPr lang="en-US" sz="1800" dirty="0"/>
              <a:t> </a:t>
            </a:r>
            <a:r>
              <a:rPr lang="en-US" sz="1800" dirty="0" err="1"/>
              <a:t>sinceros</a:t>
            </a:r>
            <a:r>
              <a:rPr lang="en-US" sz="1800" dirty="0"/>
              <a:t> al </a:t>
            </a:r>
            <a:r>
              <a:rPr lang="en-US" sz="1800" dirty="0" err="1"/>
              <a:t>hermano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encuentra</a:t>
            </a:r>
            <a:r>
              <a:rPr lang="en-US" sz="1800" dirty="0"/>
              <a:t> en el </a:t>
            </a:r>
            <a:r>
              <a:rPr lang="en-US" sz="1800" dirty="0" err="1"/>
              <a:t>camino</a:t>
            </a:r>
            <a:r>
              <a:rPr lang="en-US" sz="1800" dirty="0"/>
              <a:t> de la </a:t>
            </a:r>
            <a:r>
              <a:rPr lang="en-US" sz="1800" dirty="0" err="1"/>
              <a:t>vida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 algn="just"/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/>
              <a:t>la </a:t>
            </a:r>
            <a:r>
              <a:rPr lang="en-US" sz="1800" dirty="0" err="1"/>
              <a:t>vía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une</a:t>
            </a:r>
            <a:r>
              <a:rPr lang="en-US" sz="1800" dirty="0"/>
              <a:t> Dios y el hombre, </a:t>
            </a:r>
            <a:r>
              <a:rPr lang="en-US" sz="1800" dirty="0" err="1"/>
              <a:t>porque</a:t>
            </a:r>
            <a:r>
              <a:rPr lang="en-US" sz="1800" dirty="0"/>
              <a:t> </a:t>
            </a:r>
            <a:r>
              <a:rPr lang="en-US" sz="1800" dirty="0" err="1"/>
              <a:t>abre</a:t>
            </a:r>
            <a:r>
              <a:rPr lang="en-US" sz="1800" dirty="0"/>
              <a:t> el </a:t>
            </a:r>
            <a:r>
              <a:rPr lang="en-US" sz="1800" dirty="0" err="1"/>
              <a:t>corazón</a:t>
            </a:r>
            <a:r>
              <a:rPr lang="en-US" sz="1800" dirty="0"/>
              <a:t> a la </a:t>
            </a:r>
            <a:r>
              <a:rPr lang="en-US" sz="1800" dirty="0" err="1"/>
              <a:t>esperanza</a:t>
            </a:r>
            <a:r>
              <a:rPr lang="en-US" sz="1800" dirty="0"/>
              <a:t> de </a:t>
            </a:r>
            <a:r>
              <a:rPr lang="en-US" sz="1800" dirty="0" err="1"/>
              <a:t>ser</a:t>
            </a:r>
            <a:r>
              <a:rPr lang="en-US" sz="1800" dirty="0"/>
              <a:t> </a:t>
            </a:r>
            <a:r>
              <a:rPr lang="en-US" sz="1800" dirty="0" err="1"/>
              <a:t>amados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siempre</a:t>
            </a:r>
            <a:r>
              <a:rPr lang="en-US" sz="1800" dirty="0"/>
              <a:t> no obstante el </a:t>
            </a:r>
            <a:r>
              <a:rPr lang="en-US" sz="1800" dirty="0" err="1"/>
              <a:t>límite</a:t>
            </a:r>
            <a:r>
              <a:rPr lang="en-US" sz="1800" dirty="0"/>
              <a:t> de </a:t>
            </a:r>
            <a:r>
              <a:rPr lang="en-US" sz="1800" dirty="0" err="1"/>
              <a:t>nuestro</a:t>
            </a:r>
            <a:r>
              <a:rPr lang="en-US" sz="1800" dirty="0"/>
              <a:t> </a:t>
            </a:r>
            <a:r>
              <a:rPr lang="en-US" sz="1800" dirty="0" err="1"/>
              <a:t>pecado</a:t>
            </a:r>
            <a:r>
              <a:rPr lang="en-US" sz="1800" dirty="0" smtClean="0"/>
              <a:t>. </a:t>
            </a:r>
          </a:p>
          <a:p>
            <a:pPr marL="457200" lvl="1" indent="0" algn="r">
              <a:buNone/>
            </a:pPr>
            <a:r>
              <a:rPr lang="en-US" sz="1800" i="1" dirty="0" smtClean="0"/>
              <a:t>(Papa Francisco n2. </a:t>
            </a:r>
            <a:r>
              <a:rPr lang="en-US" sz="1800" i="1" dirty="0" err="1" smtClean="0"/>
              <a:t>bula</a:t>
            </a:r>
            <a:r>
              <a:rPr lang="en-US" sz="1800" i="1" dirty="0" smtClean="0"/>
              <a:t> </a:t>
            </a:r>
            <a:r>
              <a:rPr lang="en-US" sz="1800" i="1" dirty="0" err="1"/>
              <a:t>Misericordiae</a:t>
            </a:r>
            <a:r>
              <a:rPr lang="en-US" sz="1800" i="1" dirty="0"/>
              <a:t> </a:t>
            </a:r>
            <a:r>
              <a:rPr lang="en-US" sz="1800" i="1" dirty="0" err="1" smtClean="0"/>
              <a:t>Vultus</a:t>
            </a:r>
            <a:r>
              <a:rPr lang="en-US" sz="1800" i="1" dirty="0" smtClean="0"/>
              <a:t>)</a:t>
            </a:r>
            <a:endParaRPr lang="en-US" sz="1000" i="1" dirty="0"/>
          </a:p>
          <a:p>
            <a:pPr algn="just"/>
            <a:r>
              <a:rPr lang="en-US" sz="2200" b="1" i="1" dirty="0" err="1"/>
              <a:t>Misericordia</a:t>
            </a:r>
            <a:r>
              <a:rPr lang="en-US" sz="2200" dirty="0"/>
              <a:t>= </a:t>
            </a:r>
            <a:r>
              <a:rPr lang="en-US" sz="2200" dirty="0" err="1"/>
              <a:t>Inclinación</a:t>
            </a:r>
            <a:r>
              <a:rPr lang="en-US" sz="2200" dirty="0"/>
              <a:t> a </a:t>
            </a:r>
            <a:r>
              <a:rPr lang="en-US" sz="2200" dirty="0" err="1"/>
              <a:t>sentir</a:t>
            </a:r>
            <a:r>
              <a:rPr lang="en-US" sz="2200" dirty="0"/>
              <a:t> </a:t>
            </a:r>
            <a:r>
              <a:rPr lang="en-US" sz="2200" dirty="0" err="1"/>
              <a:t>compasión</a:t>
            </a:r>
            <a:r>
              <a:rPr lang="en-US" sz="2200" dirty="0"/>
              <a:t> </a:t>
            </a:r>
            <a:r>
              <a:rPr lang="en-US" sz="2200" dirty="0" err="1"/>
              <a:t>por</a:t>
            </a:r>
            <a:r>
              <a:rPr lang="en-US" sz="2200" dirty="0"/>
              <a:t> los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sufren</a:t>
            </a:r>
            <a:r>
              <a:rPr lang="en-US" sz="2200" dirty="0"/>
              <a:t> y </a:t>
            </a:r>
            <a:r>
              <a:rPr lang="en-US" sz="2200" dirty="0" err="1"/>
              <a:t>ofrecerles</a:t>
            </a:r>
            <a:r>
              <a:rPr lang="en-US" sz="2200" dirty="0"/>
              <a:t> </a:t>
            </a:r>
            <a:r>
              <a:rPr lang="en-US" sz="2200" dirty="0" err="1"/>
              <a:t>ayuda</a:t>
            </a:r>
            <a:r>
              <a:rPr lang="en-US" sz="2200" dirty="0"/>
              <a:t>.</a:t>
            </a:r>
          </a:p>
          <a:p>
            <a:pPr algn="just"/>
            <a:endParaRPr lang="es-MX" sz="2400" dirty="0"/>
          </a:p>
          <a:p>
            <a:pPr algn="just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1132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dirty="0" smtClean="0"/>
              <a:t>Pastoral de la Salud de la Iglesia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340768"/>
            <a:ext cx="8229600" cy="5256584"/>
          </a:xfrm>
        </p:spPr>
        <p:txBody>
          <a:bodyPr/>
          <a:lstStyle/>
          <a:p>
            <a:pPr algn="just"/>
            <a:r>
              <a:rPr lang="en-US" sz="2400" b="1" i="1" dirty="0" err="1" smtClean="0"/>
              <a:t>Visión</a:t>
            </a:r>
            <a:r>
              <a:rPr lang="en-US" sz="2400" dirty="0" smtClean="0"/>
              <a:t>= </a:t>
            </a:r>
            <a:r>
              <a:rPr lang="en-US" sz="2400" dirty="0" err="1"/>
              <a:t>Salir</a:t>
            </a:r>
            <a:r>
              <a:rPr lang="en-US" sz="2400" dirty="0"/>
              <a:t> al </a:t>
            </a:r>
            <a:r>
              <a:rPr lang="en-US" sz="2400" dirty="0" err="1"/>
              <a:t>encuentro</a:t>
            </a:r>
            <a:r>
              <a:rPr lang="en-US" sz="2400" dirty="0"/>
              <a:t> del </a:t>
            </a:r>
            <a:r>
              <a:rPr lang="en-US" sz="2400" dirty="0" err="1"/>
              <a:t>enfermo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proclamar</a:t>
            </a:r>
            <a:r>
              <a:rPr lang="en-US" sz="2400" dirty="0"/>
              <a:t> la Buena Nueva de Dios, </a:t>
            </a:r>
            <a:r>
              <a:rPr lang="en-US" sz="2400" dirty="0" err="1"/>
              <a:t>fortalecer</a:t>
            </a:r>
            <a:r>
              <a:rPr lang="en-US" sz="2400" dirty="0"/>
              <a:t> la </a:t>
            </a:r>
            <a:r>
              <a:rPr lang="en-US" sz="2400" dirty="0" err="1"/>
              <a:t>esperanza</a:t>
            </a:r>
            <a:r>
              <a:rPr lang="en-US" sz="2400" dirty="0"/>
              <a:t> y </a:t>
            </a:r>
            <a:r>
              <a:rPr lang="en-US" sz="2400" dirty="0" err="1"/>
              <a:t>curar</a:t>
            </a:r>
            <a:r>
              <a:rPr lang="en-US" sz="2400" dirty="0"/>
              <a:t> </a:t>
            </a:r>
            <a:r>
              <a:rPr lang="en-US" sz="2400" dirty="0" err="1"/>
              <a:t>integralmente</a:t>
            </a:r>
            <a:r>
              <a:rPr lang="en-US" sz="2400" dirty="0"/>
              <a:t> a la persona, </a:t>
            </a:r>
            <a:r>
              <a:rPr lang="en-US" sz="2400" dirty="0" err="1"/>
              <a:t>mediante</a:t>
            </a:r>
            <a:r>
              <a:rPr lang="en-US" sz="2400" dirty="0"/>
              <a:t> la </a:t>
            </a:r>
            <a:r>
              <a:rPr lang="en-US" sz="2400" dirty="0" err="1"/>
              <a:t>presencia</a:t>
            </a:r>
            <a:r>
              <a:rPr lang="en-US" sz="2400" dirty="0"/>
              <a:t> </a:t>
            </a:r>
            <a:r>
              <a:rPr lang="en-US" sz="2400" dirty="0" err="1"/>
              <a:t>amorosa</a:t>
            </a:r>
            <a:r>
              <a:rPr lang="en-US" sz="2400" dirty="0"/>
              <a:t> de </a:t>
            </a:r>
            <a:r>
              <a:rPr lang="en-US" sz="2400" dirty="0" err="1"/>
              <a:t>Jesús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i="1" dirty="0" err="1" smtClean="0"/>
              <a:t>Misión</a:t>
            </a:r>
            <a:r>
              <a:rPr lang="en-US" sz="2400" i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Encarnar</a:t>
            </a:r>
            <a:r>
              <a:rPr lang="en-US" sz="2400" dirty="0" smtClean="0"/>
              <a:t> </a:t>
            </a:r>
            <a:r>
              <a:rPr lang="en-US" sz="2400" dirty="0"/>
              <a:t>el </a:t>
            </a:r>
            <a:r>
              <a:rPr lang="en-US" sz="2400" dirty="0" err="1"/>
              <a:t>ministerio</a:t>
            </a:r>
            <a:r>
              <a:rPr lang="en-US" sz="2400" dirty="0"/>
              <a:t> </a:t>
            </a:r>
            <a:r>
              <a:rPr lang="en-US" sz="2400" dirty="0" err="1"/>
              <a:t>sanador</a:t>
            </a:r>
            <a:r>
              <a:rPr lang="en-US" sz="2400" dirty="0"/>
              <a:t> de </a:t>
            </a:r>
            <a:r>
              <a:rPr lang="en-US" sz="2400" dirty="0" err="1"/>
              <a:t>Jesús</a:t>
            </a:r>
            <a:r>
              <a:rPr lang="en-US" sz="2400" dirty="0"/>
              <a:t> de </a:t>
            </a:r>
            <a:r>
              <a:rPr lang="en-US" sz="2400" dirty="0" err="1"/>
              <a:t>manera</a:t>
            </a:r>
            <a:r>
              <a:rPr lang="en-US" sz="2400" dirty="0"/>
              <a:t> integral, con el </a:t>
            </a:r>
            <a:r>
              <a:rPr lang="en-US" sz="2400" dirty="0" err="1"/>
              <a:t>enfermo</a:t>
            </a:r>
            <a:r>
              <a:rPr lang="en-US" sz="2400" dirty="0"/>
              <a:t>,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familia</a:t>
            </a:r>
            <a:r>
              <a:rPr lang="en-US" sz="2400" dirty="0"/>
              <a:t>, </a:t>
            </a:r>
            <a:r>
              <a:rPr lang="en-US" sz="2400" dirty="0" err="1"/>
              <a:t>profesionales</a:t>
            </a:r>
            <a:r>
              <a:rPr lang="en-US" sz="2400" dirty="0"/>
              <a:t> de la </a:t>
            </a:r>
            <a:r>
              <a:rPr lang="en-US" sz="2400" dirty="0" err="1"/>
              <a:t>salud</a:t>
            </a:r>
            <a:r>
              <a:rPr lang="en-US" sz="2400" dirty="0"/>
              <a:t> y </a:t>
            </a:r>
            <a:r>
              <a:rPr lang="en-US" sz="2400" dirty="0" err="1"/>
              <a:t>sus</a:t>
            </a:r>
            <a:r>
              <a:rPr lang="en-US" sz="2400" dirty="0"/>
              <a:t> </a:t>
            </a:r>
            <a:r>
              <a:rPr lang="en-US" sz="2400" dirty="0" err="1"/>
              <a:t>estructuras</a:t>
            </a:r>
            <a:r>
              <a:rPr lang="en-US" sz="2400" dirty="0"/>
              <a:t>,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lograr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cultura</a:t>
            </a:r>
            <a:r>
              <a:rPr lang="en-US" sz="2400" dirty="0"/>
              <a:t> </a:t>
            </a:r>
            <a:r>
              <a:rPr lang="en-US" sz="2400" dirty="0" err="1"/>
              <a:t>más</a:t>
            </a:r>
            <a:r>
              <a:rPr lang="en-US" sz="2400" dirty="0"/>
              <a:t> </a:t>
            </a:r>
            <a:r>
              <a:rPr lang="en-US" sz="2400" dirty="0" err="1"/>
              <a:t>humana</a:t>
            </a:r>
            <a:r>
              <a:rPr lang="en-US" sz="2400" dirty="0"/>
              <a:t> y </a:t>
            </a:r>
            <a:r>
              <a:rPr lang="en-US" sz="2400" dirty="0" err="1"/>
              <a:t>cristiana</a:t>
            </a:r>
            <a:r>
              <a:rPr lang="en-US" sz="2400" dirty="0"/>
              <a:t> ante el </a:t>
            </a:r>
            <a:r>
              <a:rPr lang="en-US" sz="2400" dirty="0" err="1"/>
              <a:t>sufrimiento</a:t>
            </a:r>
            <a:r>
              <a:rPr lang="en-US" sz="2400" dirty="0" smtClean="0"/>
              <a:t>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2752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dirty="0" smtClean="0"/>
              <a:t>Pastoral de la Salud de la Iglesia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340768"/>
            <a:ext cx="8229600" cy="5256584"/>
          </a:xfrm>
        </p:spPr>
        <p:txBody>
          <a:bodyPr/>
          <a:lstStyle/>
          <a:p>
            <a:pPr marL="457200" lvl="1" indent="0">
              <a:buNone/>
            </a:pPr>
            <a:endParaRPr lang="es-MX" sz="1800" dirty="0" smtClean="0"/>
          </a:p>
          <a:p>
            <a:pPr marL="457200" lvl="1" indent="0">
              <a:buNone/>
            </a:pPr>
            <a:endParaRPr lang="es-MX" sz="1800" dirty="0"/>
          </a:p>
          <a:p>
            <a:pPr marL="457200" lvl="1" indent="0">
              <a:buNone/>
            </a:pPr>
            <a:endParaRPr lang="es-MX" sz="1800" dirty="0" smtClean="0"/>
          </a:p>
          <a:p>
            <a:pPr marL="457200" lvl="1" indent="0">
              <a:buNone/>
            </a:pPr>
            <a:endParaRPr lang="es-MX" sz="1800" dirty="0"/>
          </a:p>
          <a:p>
            <a:pPr marL="457200" lvl="1" indent="0">
              <a:buNone/>
            </a:pPr>
            <a:endParaRPr lang="es-MX" sz="1800" dirty="0" smtClean="0"/>
          </a:p>
          <a:p>
            <a:pPr marL="457200" lvl="1" indent="0">
              <a:buNone/>
            </a:pPr>
            <a:endParaRPr lang="es-MX" sz="1800" dirty="0"/>
          </a:p>
          <a:p>
            <a:pPr marL="457200" lvl="1" indent="0">
              <a:buNone/>
            </a:pPr>
            <a:endParaRPr lang="es-MX" sz="1800" dirty="0" smtClean="0"/>
          </a:p>
          <a:p>
            <a:pPr marL="457200" lvl="1" indent="0">
              <a:buNone/>
            </a:pPr>
            <a:r>
              <a:rPr lang="es-MX" sz="1800" dirty="0" smtClean="0"/>
              <a:t>			https</a:t>
            </a:r>
            <a:r>
              <a:rPr lang="es-MX" sz="1800" dirty="0"/>
              <a:t>://youtu.be/ygA0uYu3JOA</a:t>
            </a:r>
          </a:p>
        </p:txBody>
      </p:sp>
    </p:spTree>
    <p:extLst>
      <p:ext uri="{BB962C8B-B14F-4D97-AF65-F5344CB8AC3E}">
        <p14:creationId xmlns:p14="http://schemas.microsoft.com/office/powerpoint/2010/main" val="406557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rte">
  <a:themeElements>
    <a:clrScheme name="Cort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Cor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t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t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6498</TotalTime>
  <Words>1899</Words>
  <Application>Microsoft Macintosh PowerPoint</Application>
  <PresentationFormat>On-screen Show (4:3)</PresentationFormat>
  <Paragraphs>205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Corte</vt:lpstr>
      <vt:lpstr>Apostolado de la Nueva Evangelización</vt:lpstr>
      <vt:lpstr>Contenido</vt:lpstr>
      <vt:lpstr>Introducción</vt:lpstr>
      <vt:lpstr>Introducción</vt:lpstr>
      <vt:lpstr>Introducción</vt:lpstr>
      <vt:lpstr>El Amor y la Misericordia</vt:lpstr>
      <vt:lpstr>El Amor y la Misericordia</vt:lpstr>
      <vt:lpstr>Pastoral de la Salud de la Iglesia</vt:lpstr>
      <vt:lpstr>Pastoral de la Salud de la Iglesia</vt:lpstr>
      <vt:lpstr>Ver, juzgar y actuar</vt:lpstr>
      <vt:lpstr>Ver, juzgar y actuar</vt:lpstr>
      <vt:lpstr>Ver, juzgar y actuar</vt:lpstr>
      <vt:lpstr>Ver, juzgar y actuar</vt:lpstr>
      <vt:lpstr>Ver, juzgar y actuar</vt:lpstr>
      <vt:lpstr>Ver, juzgar y actuar</vt:lpstr>
      <vt:lpstr>Ver, juzgar y actuar</vt:lpstr>
      <vt:lpstr>Ver, juzgar y actuar</vt:lpstr>
      <vt:lpstr>Ver, juzgar y actuar</vt:lpstr>
      <vt:lpstr>Documentos del ANE</vt:lpstr>
      <vt:lpstr>Estructura y contenido del manual operativo del Ministerio de Salud</vt:lpstr>
    </vt:vector>
  </TitlesOfParts>
  <Company>F1 SERVICIO YES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Ministerio de Casitas de Oración</dc:title>
  <dc:creator>F1 SERVICIO</dc:creator>
  <cp:lastModifiedBy>Miguel Rios</cp:lastModifiedBy>
  <cp:revision>289</cp:revision>
  <dcterms:created xsi:type="dcterms:W3CDTF">2011-05-21T06:53:24Z</dcterms:created>
  <dcterms:modified xsi:type="dcterms:W3CDTF">2015-09-21T17:10:58Z</dcterms:modified>
</cp:coreProperties>
</file>