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4"/>
  </p:notesMasterIdLst>
  <p:sldIdLst>
    <p:sldId id="358" r:id="rId2"/>
    <p:sldId id="359" r:id="rId3"/>
    <p:sldId id="368" r:id="rId4"/>
    <p:sldId id="369" r:id="rId5"/>
    <p:sldId id="375" r:id="rId6"/>
    <p:sldId id="370" r:id="rId7"/>
    <p:sldId id="372" r:id="rId8"/>
    <p:sldId id="374" r:id="rId9"/>
    <p:sldId id="383" r:id="rId10"/>
    <p:sldId id="384" r:id="rId11"/>
    <p:sldId id="387" r:id="rId12"/>
    <p:sldId id="400" r:id="rId13"/>
    <p:sldId id="402" r:id="rId14"/>
    <p:sldId id="395" r:id="rId15"/>
    <p:sldId id="411" r:id="rId16"/>
    <p:sldId id="412" r:id="rId17"/>
    <p:sldId id="396" r:id="rId18"/>
    <p:sldId id="409" r:id="rId19"/>
    <p:sldId id="398" r:id="rId20"/>
    <p:sldId id="406" r:id="rId21"/>
    <p:sldId id="407" r:id="rId22"/>
    <p:sldId id="410" r:id="rId23"/>
  </p:sldIdLst>
  <p:sldSz cx="9144000" cy="6858000" type="screen4x3"/>
  <p:notesSz cx="7099300" cy="10234613"/>
  <p:defaultTextStyle>
    <a:defPPr>
      <a:defRPr lang="es-ES_tradnl"/>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CC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4" autoAdjust="0"/>
    <p:restoredTop sz="94624" autoAdjust="0"/>
  </p:normalViewPr>
  <p:slideViewPr>
    <p:cSldViewPr>
      <p:cViewPr>
        <p:scale>
          <a:sx n="66" d="100"/>
          <a:sy n="66" d="100"/>
        </p:scale>
        <p:origin x="-151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pPr>
              <a:defRPr/>
            </a:pPr>
            <a:endParaRPr lang="en-US"/>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pPr>
              <a:defRPr/>
            </a:pPr>
            <a:fld id="{58802E64-AEB6-4A72-B773-24A05BA8E3BD}" type="datetimeFigureOut">
              <a:rPr lang="en-US"/>
              <a:pPr>
                <a:defRPr/>
              </a:pPr>
              <a:t>10/12/2017</a:t>
            </a:fld>
            <a:endParaRPr lang="en-US"/>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pPr lvl="0"/>
            <a:endParaRPr lang="en-US" noProof="0" smtClean="0"/>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pPr>
              <a:defRPr/>
            </a:pPr>
            <a:endParaRPr lang="en-US"/>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pPr>
              <a:defRPr/>
            </a:pPr>
            <a:fld id="{DA261A22-8B0A-471E-87DF-E8CE8C0079CC}" type="slidenum">
              <a:rPr lang="en-US"/>
              <a:pPr>
                <a:defRPr/>
              </a:pPr>
              <a:t>‹Nº›</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6"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pPr>
                <a:defRPr/>
              </a:pPr>
              <a:endParaRPr lang="en-US"/>
            </a:p>
          </p:txBody>
        </p:sp>
      </p:grpSp>
      <p:sp>
        <p:nvSpPr>
          <p:cNvPr id="12293"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s-ES_tradnl"/>
              <a:t>Haga clic para modificar el estilo de subtítulo del patrón</a:t>
            </a:r>
          </a:p>
        </p:txBody>
      </p:sp>
      <p:sp>
        <p:nvSpPr>
          <p:cNvPr id="12297"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es-ES_tradnl"/>
              <a:t>Haga clic para cambiar el estilo de título	</a:t>
            </a:r>
          </a:p>
        </p:txBody>
      </p:sp>
      <p:sp>
        <p:nvSpPr>
          <p:cNvPr id="7" name="Rectangle 12"/>
          <p:cNvSpPr>
            <a:spLocks noGrp="1" noChangeArrowheads="1"/>
          </p:cNvSpPr>
          <p:nvPr>
            <p:ph type="dt" sz="quarter" idx="10"/>
          </p:nvPr>
        </p:nvSpPr>
        <p:spPr/>
        <p:txBody>
          <a:bodyPr/>
          <a:lstStyle>
            <a:lvl1pPr>
              <a:defRPr/>
            </a:lvl1pPr>
          </a:lstStyle>
          <a:p>
            <a:pPr>
              <a:defRPr/>
            </a:pPr>
            <a:endParaRPr lang="es-ES_tradnl"/>
          </a:p>
        </p:txBody>
      </p:sp>
      <p:sp>
        <p:nvSpPr>
          <p:cNvPr id="8" name="Rectangle 13"/>
          <p:cNvSpPr>
            <a:spLocks noGrp="1" noChangeArrowheads="1"/>
          </p:cNvSpPr>
          <p:nvPr>
            <p:ph type="ftr" sz="quarter" idx="11"/>
          </p:nvPr>
        </p:nvSpPr>
        <p:spPr/>
        <p:txBody>
          <a:bodyPr/>
          <a:lstStyle>
            <a:lvl1pPr>
              <a:defRPr/>
            </a:lvl1pPr>
          </a:lstStyle>
          <a:p>
            <a:pPr>
              <a:defRPr/>
            </a:pPr>
            <a:endParaRPr lang="es-ES_tradnl"/>
          </a:p>
        </p:txBody>
      </p:sp>
      <p:sp>
        <p:nvSpPr>
          <p:cNvPr id="9" name="Rectangle 14"/>
          <p:cNvSpPr>
            <a:spLocks noGrp="1" noChangeArrowheads="1"/>
          </p:cNvSpPr>
          <p:nvPr>
            <p:ph type="sldNum" sz="quarter" idx="12"/>
          </p:nvPr>
        </p:nvSpPr>
        <p:spPr/>
        <p:txBody>
          <a:bodyPr/>
          <a:lstStyle>
            <a:lvl1pPr>
              <a:defRPr/>
            </a:lvl1pPr>
          </a:lstStyle>
          <a:p>
            <a:pPr>
              <a:defRPr/>
            </a:pPr>
            <a:fld id="{C47E4526-D986-41D4-A6E1-3F56DF2751CF}" type="slidenum">
              <a:rPr lang="es-ES_tradnl"/>
              <a:pPr>
                <a:defRPr/>
              </a:pPr>
              <a:t>‹Nº›</a:t>
            </a:fld>
            <a:endParaRPr lang="es-ES_trad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s-ES_tradnl"/>
          </a:p>
        </p:txBody>
      </p:sp>
      <p:sp>
        <p:nvSpPr>
          <p:cNvPr id="5" name="Rectangle 8"/>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9"/>
          <p:cNvSpPr>
            <a:spLocks noGrp="1" noChangeArrowheads="1"/>
          </p:cNvSpPr>
          <p:nvPr>
            <p:ph type="sldNum" sz="quarter" idx="12"/>
          </p:nvPr>
        </p:nvSpPr>
        <p:spPr>
          <a:ln/>
        </p:spPr>
        <p:txBody>
          <a:bodyPr/>
          <a:lstStyle>
            <a:lvl1pPr>
              <a:defRPr/>
            </a:lvl1pPr>
          </a:lstStyle>
          <a:p>
            <a:pPr>
              <a:defRPr/>
            </a:pPr>
            <a:fld id="{D2794BC3-3101-4A7C-B2DF-54575D2AD3B0}" type="slidenum">
              <a:rPr lang="es-ES_tradnl"/>
              <a:pPr>
                <a:defRPr/>
              </a:pPr>
              <a:t>‹Nº›</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s-ES_tradnl"/>
          </a:p>
        </p:txBody>
      </p:sp>
      <p:sp>
        <p:nvSpPr>
          <p:cNvPr id="5" name="Rectangle 8"/>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9"/>
          <p:cNvSpPr>
            <a:spLocks noGrp="1" noChangeArrowheads="1"/>
          </p:cNvSpPr>
          <p:nvPr>
            <p:ph type="sldNum" sz="quarter" idx="12"/>
          </p:nvPr>
        </p:nvSpPr>
        <p:spPr>
          <a:ln/>
        </p:spPr>
        <p:txBody>
          <a:bodyPr/>
          <a:lstStyle>
            <a:lvl1pPr>
              <a:defRPr/>
            </a:lvl1pPr>
          </a:lstStyle>
          <a:p>
            <a:pPr>
              <a:defRPr/>
            </a:pPr>
            <a:fld id="{60AD45BC-FB5F-4300-BF67-55BDC2B680C5}" type="slidenum">
              <a:rPr lang="es-ES_tradnl"/>
              <a:pPr>
                <a:defRPr/>
              </a:pPr>
              <a:t>‹Nº›</a:t>
            </a:fld>
            <a:endParaRPr lang="es-ES_tradn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495800"/>
          </a:xfrm>
        </p:spPr>
        <p:txBody>
          <a:bodyPr/>
          <a:lstStyle/>
          <a:p>
            <a:pPr lvl="0"/>
            <a:endParaRPr lang="en-US" noProof="0" smtClean="0"/>
          </a:p>
        </p:txBody>
      </p:sp>
      <p:sp>
        <p:nvSpPr>
          <p:cNvPr id="4" name="Rectangle 7"/>
          <p:cNvSpPr>
            <a:spLocks noGrp="1" noChangeArrowheads="1"/>
          </p:cNvSpPr>
          <p:nvPr>
            <p:ph type="dt" sz="half" idx="10"/>
          </p:nvPr>
        </p:nvSpPr>
        <p:spPr>
          <a:ln/>
        </p:spPr>
        <p:txBody>
          <a:bodyPr/>
          <a:lstStyle>
            <a:lvl1pPr>
              <a:defRPr/>
            </a:lvl1pPr>
          </a:lstStyle>
          <a:p>
            <a:pPr>
              <a:defRPr/>
            </a:pPr>
            <a:endParaRPr lang="es-ES_tradnl"/>
          </a:p>
        </p:txBody>
      </p:sp>
      <p:sp>
        <p:nvSpPr>
          <p:cNvPr id="5" name="Rectangle 8"/>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9"/>
          <p:cNvSpPr>
            <a:spLocks noGrp="1" noChangeArrowheads="1"/>
          </p:cNvSpPr>
          <p:nvPr>
            <p:ph type="sldNum" sz="quarter" idx="12"/>
          </p:nvPr>
        </p:nvSpPr>
        <p:spPr>
          <a:ln/>
        </p:spPr>
        <p:txBody>
          <a:bodyPr/>
          <a:lstStyle>
            <a:lvl1pPr>
              <a:defRPr/>
            </a:lvl1pPr>
          </a:lstStyle>
          <a:p>
            <a:pPr>
              <a:defRPr/>
            </a:pPr>
            <a:fld id="{CBA79ED1-FB19-42BF-8B04-66DE3BC0E8CB}" type="slidenum">
              <a:rPr lang="es-ES_tradnl"/>
              <a:pPr>
                <a:defRPr/>
              </a:pPr>
              <a:t>‹Nº›</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s-ES_tradnl"/>
          </a:p>
        </p:txBody>
      </p:sp>
      <p:sp>
        <p:nvSpPr>
          <p:cNvPr id="5" name="Rectangle 8"/>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9"/>
          <p:cNvSpPr>
            <a:spLocks noGrp="1" noChangeArrowheads="1"/>
          </p:cNvSpPr>
          <p:nvPr>
            <p:ph type="sldNum" sz="quarter" idx="12"/>
          </p:nvPr>
        </p:nvSpPr>
        <p:spPr>
          <a:ln/>
        </p:spPr>
        <p:txBody>
          <a:bodyPr/>
          <a:lstStyle>
            <a:lvl1pPr>
              <a:defRPr/>
            </a:lvl1pPr>
          </a:lstStyle>
          <a:p>
            <a:pPr>
              <a:defRPr/>
            </a:pPr>
            <a:fld id="{4734B7C2-AD4A-431A-88A7-B2CE32B0BDB0}" type="slidenum">
              <a:rPr lang="es-ES_tradnl"/>
              <a:pPr>
                <a:defRPr/>
              </a:pPr>
              <a:t>‹Nº›</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es-ES_tradnl"/>
          </a:p>
        </p:txBody>
      </p:sp>
      <p:sp>
        <p:nvSpPr>
          <p:cNvPr id="5" name="Rectangle 8"/>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9"/>
          <p:cNvSpPr>
            <a:spLocks noGrp="1" noChangeArrowheads="1"/>
          </p:cNvSpPr>
          <p:nvPr>
            <p:ph type="sldNum" sz="quarter" idx="12"/>
          </p:nvPr>
        </p:nvSpPr>
        <p:spPr>
          <a:ln/>
        </p:spPr>
        <p:txBody>
          <a:bodyPr/>
          <a:lstStyle>
            <a:lvl1pPr>
              <a:defRPr/>
            </a:lvl1pPr>
          </a:lstStyle>
          <a:p>
            <a:pPr>
              <a:defRPr/>
            </a:pPr>
            <a:fld id="{6867C195-6517-4744-9A20-F8974F077CE7}" type="slidenum">
              <a:rPr lang="es-ES_tradnl"/>
              <a:pPr>
                <a:defRPr/>
              </a:pPr>
              <a:t>‹Nº›</a:t>
            </a:fld>
            <a:endParaRPr lang="es-ES_trad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s-ES_tradnl"/>
          </a:p>
        </p:txBody>
      </p:sp>
      <p:sp>
        <p:nvSpPr>
          <p:cNvPr id="6" name="Rectangle 8"/>
          <p:cNvSpPr>
            <a:spLocks noGrp="1" noChangeArrowheads="1"/>
          </p:cNvSpPr>
          <p:nvPr>
            <p:ph type="ftr" sz="quarter" idx="11"/>
          </p:nvPr>
        </p:nvSpPr>
        <p:spPr>
          <a:ln/>
        </p:spPr>
        <p:txBody>
          <a:bodyPr/>
          <a:lstStyle>
            <a:lvl1pPr>
              <a:defRPr/>
            </a:lvl1pPr>
          </a:lstStyle>
          <a:p>
            <a:pPr>
              <a:defRPr/>
            </a:pPr>
            <a:endParaRPr lang="es-ES_tradnl"/>
          </a:p>
        </p:txBody>
      </p:sp>
      <p:sp>
        <p:nvSpPr>
          <p:cNvPr id="7" name="Rectangle 9"/>
          <p:cNvSpPr>
            <a:spLocks noGrp="1" noChangeArrowheads="1"/>
          </p:cNvSpPr>
          <p:nvPr>
            <p:ph type="sldNum" sz="quarter" idx="12"/>
          </p:nvPr>
        </p:nvSpPr>
        <p:spPr>
          <a:ln/>
        </p:spPr>
        <p:txBody>
          <a:bodyPr/>
          <a:lstStyle>
            <a:lvl1pPr>
              <a:defRPr/>
            </a:lvl1pPr>
          </a:lstStyle>
          <a:p>
            <a:pPr>
              <a:defRPr/>
            </a:pPr>
            <a:fld id="{A9B157EB-EC3D-4014-BF28-A6174266D584}" type="slidenum">
              <a:rPr lang="es-ES_tradnl"/>
              <a:pPr>
                <a:defRPr/>
              </a:pPr>
              <a:t>‹Nº›</a:t>
            </a:fld>
            <a:endParaRPr lang="es-ES_trad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a:ln/>
        </p:spPr>
        <p:txBody>
          <a:bodyPr/>
          <a:lstStyle>
            <a:lvl1pPr>
              <a:defRPr/>
            </a:lvl1pPr>
          </a:lstStyle>
          <a:p>
            <a:pPr>
              <a:defRPr/>
            </a:pPr>
            <a:endParaRPr lang="es-ES_tradnl"/>
          </a:p>
        </p:txBody>
      </p:sp>
      <p:sp>
        <p:nvSpPr>
          <p:cNvPr id="8" name="Rectangle 8"/>
          <p:cNvSpPr>
            <a:spLocks noGrp="1" noChangeArrowheads="1"/>
          </p:cNvSpPr>
          <p:nvPr>
            <p:ph type="ftr" sz="quarter" idx="11"/>
          </p:nvPr>
        </p:nvSpPr>
        <p:spPr>
          <a:ln/>
        </p:spPr>
        <p:txBody>
          <a:bodyPr/>
          <a:lstStyle>
            <a:lvl1pPr>
              <a:defRPr/>
            </a:lvl1pPr>
          </a:lstStyle>
          <a:p>
            <a:pPr>
              <a:defRPr/>
            </a:pPr>
            <a:endParaRPr lang="es-ES_tradnl"/>
          </a:p>
        </p:txBody>
      </p:sp>
      <p:sp>
        <p:nvSpPr>
          <p:cNvPr id="9" name="Rectangle 9"/>
          <p:cNvSpPr>
            <a:spLocks noGrp="1" noChangeArrowheads="1"/>
          </p:cNvSpPr>
          <p:nvPr>
            <p:ph type="sldNum" sz="quarter" idx="12"/>
          </p:nvPr>
        </p:nvSpPr>
        <p:spPr>
          <a:ln/>
        </p:spPr>
        <p:txBody>
          <a:bodyPr/>
          <a:lstStyle>
            <a:lvl1pPr>
              <a:defRPr/>
            </a:lvl1pPr>
          </a:lstStyle>
          <a:p>
            <a:pPr>
              <a:defRPr/>
            </a:pPr>
            <a:fld id="{A98D5D45-6530-4E8E-9A87-A5095519D5FD}" type="slidenum">
              <a:rPr lang="es-ES_tradnl"/>
              <a:pPr>
                <a:defRPr/>
              </a:pPr>
              <a:t>‹Nº›</a:t>
            </a:fld>
            <a:endParaRPr lang="es-ES_trad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a:ln/>
        </p:spPr>
        <p:txBody>
          <a:bodyPr/>
          <a:lstStyle>
            <a:lvl1pPr>
              <a:defRPr/>
            </a:lvl1pPr>
          </a:lstStyle>
          <a:p>
            <a:pPr>
              <a:defRPr/>
            </a:pPr>
            <a:endParaRPr lang="es-ES_tradnl"/>
          </a:p>
        </p:txBody>
      </p:sp>
      <p:sp>
        <p:nvSpPr>
          <p:cNvPr id="4" name="Rectangle 8"/>
          <p:cNvSpPr>
            <a:spLocks noGrp="1" noChangeArrowheads="1"/>
          </p:cNvSpPr>
          <p:nvPr>
            <p:ph type="ftr" sz="quarter" idx="11"/>
          </p:nvPr>
        </p:nvSpPr>
        <p:spPr>
          <a:ln/>
        </p:spPr>
        <p:txBody>
          <a:bodyPr/>
          <a:lstStyle>
            <a:lvl1pPr>
              <a:defRPr/>
            </a:lvl1pPr>
          </a:lstStyle>
          <a:p>
            <a:pPr>
              <a:defRPr/>
            </a:pPr>
            <a:endParaRPr lang="es-ES_tradnl"/>
          </a:p>
        </p:txBody>
      </p:sp>
      <p:sp>
        <p:nvSpPr>
          <p:cNvPr id="5" name="Rectangle 9"/>
          <p:cNvSpPr>
            <a:spLocks noGrp="1" noChangeArrowheads="1"/>
          </p:cNvSpPr>
          <p:nvPr>
            <p:ph type="sldNum" sz="quarter" idx="12"/>
          </p:nvPr>
        </p:nvSpPr>
        <p:spPr>
          <a:ln/>
        </p:spPr>
        <p:txBody>
          <a:bodyPr/>
          <a:lstStyle>
            <a:lvl1pPr>
              <a:defRPr/>
            </a:lvl1pPr>
          </a:lstStyle>
          <a:p>
            <a:pPr>
              <a:defRPr/>
            </a:pPr>
            <a:fld id="{D29605E8-CC58-40B7-AC00-706D18D1F613}" type="slidenum">
              <a:rPr lang="es-ES_tradnl"/>
              <a:pPr>
                <a:defRPr/>
              </a:pPr>
              <a:t>‹Nº›</a:t>
            </a:fld>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s-ES_tradnl"/>
          </a:p>
        </p:txBody>
      </p:sp>
      <p:sp>
        <p:nvSpPr>
          <p:cNvPr id="3" name="Rectangle 8"/>
          <p:cNvSpPr>
            <a:spLocks noGrp="1" noChangeArrowheads="1"/>
          </p:cNvSpPr>
          <p:nvPr>
            <p:ph type="ftr" sz="quarter" idx="11"/>
          </p:nvPr>
        </p:nvSpPr>
        <p:spPr>
          <a:ln/>
        </p:spPr>
        <p:txBody>
          <a:bodyPr/>
          <a:lstStyle>
            <a:lvl1pPr>
              <a:defRPr/>
            </a:lvl1pPr>
          </a:lstStyle>
          <a:p>
            <a:pPr>
              <a:defRPr/>
            </a:pPr>
            <a:endParaRPr lang="es-ES_tradnl"/>
          </a:p>
        </p:txBody>
      </p:sp>
      <p:sp>
        <p:nvSpPr>
          <p:cNvPr id="4" name="Rectangle 9"/>
          <p:cNvSpPr>
            <a:spLocks noGrp="1" noChangeArrowheads="1"/>
          </p:cNvSpPr>
          <p:nvPr>
            <p:ph type="sldNum" sz="quarter" idx="12"/>
          </p:nvPr>
        </p:nvSpPr>
        <p:spPr>
          <a:ln/>
        </p:spPr>
        <p:txBody>
          <a:bodyPr/>
          <a:lstStyle>
            <a:lvl1pPr>
              <a:defRPr/>
            </a:lvl1pPr>
          </a:lstStyle>
          <a:p>
            <a:pPr>
              <a:defRPr/>
            </a:pPr>
            <a:fld id="{8BF51FE9-9C0B-409A-9193-9EE8E0EF56D9}" type="slidenum">
              <a:rPr lang="es-ES_tradnl"/>
              <a:pPr>
                <a:defRPr/>
              </a:pPr>
              <a:t>‹Nº›</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s-ES_tradnl"/>
          </a:p>
        </p:txBody>
      </p:sp>
      <p:sp>
        <p:nvSpPr>
          <p:cNvPr id="6" name="Rectangle 8"/>
          <p:cNvSpPr>
            <a:spLocks noGrp="1" noChangeArrowheads="1"/>
          </p:cNvSpPr>
          <p:nvPr>
            <p:ph type="ftr" sz="quarter" idx="11"/>
          </p:nvPr>
        </p:nvSpPr>
        <p:spPr>
          <a:ln/>
        </p:spPr>
        <p:txBody>
          <a:bodyPr/>
          <a:lstStyle>
            <a:lvl1pPr>
              <a:defRPr/>
            </a:lvl1pPr>
          </a:lstStyle>
          <a:p>
            <a:pPr>
              <a:defRPr/>
            </a:pPr>
            <a:endParaRPr lang="es-ES_tradnl"/>
          </a:p>
        </p:txBody>
      </p:sp>
      <p:sp>
        <p:nvSpPr>
          <p:cNvPr id="7" name="Rectangle 9"/>
          <p:cNvSpPr>
            <a:spLocks noGrp="1" noChangeArrowheads="1"/>
          </p:cNvSpPr>
          <p:nvPr>
            <p:ph type="sldNum" sz="quarter" idx="12"/>
          </p:nvPr>
        </p:nvSpPr>
        <p:spPr>
          <a:ln/>
        </p:spPr>
        <p:txBody>
          <a:bodyPr/>
          <a:lstStyle>
            <a:lvl1pPr>
              <a:defRPr/>
            </a:lvl1pPr>
          </a:lstStyle>
          <a:p>
            <a:pPr>
              <a:defRPr/>
            </a:pPr>
            <a:fld id="{0481FCAC-2D82-4B38-BF3E-B1B36B544A7C}" type="slidenum">
              <a:rPr lang="es-ES_tradnl"/>
              <a:pPr>
                <a:defRPr/>
              </a:pPr>
              <a:t>‹Nº›</a:t>
            </a:fld>
            <a:endParaRPr lang="es-ES_trad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s-ES_tradnl"/>
          </a:p>
        </p:txBody>
      </p:sp>
      <p:sp>
        <p:nvSpPr>
          <p:cNvPr id="6" name="Rectangle 8"/>
          <p:cNvSpPr>
            <a:spLocks noGrp="1" noChangeArrowheads="1"/>
          </p:cNvSpPr>
          <p:nvPr>
            <p:ph type="ftr" sz="quarter" idx="11"/>
          </p:nvPr>
        </p:nvSpPr>
        <p:spPr>
          <a:ln/>
        </p:spPr>
        <p:txBody>
          <a:bodyPr/>
          <a:lstStyle>
            <a:lvl1pPr>
              <a:defRPr/>
            </a:lvl1pPr>
          </a:lstStyle>
          <a:p>
            <a:pPr>
              <a:defRPr/>
            </a:pPr>
            <a:endParaRPr lang="es-ES_tradnl"/>
          </a:p>
        </p:txBody>
      </p:sp>
      <p:sp>
        <p:nvSpPr>
          <p:cNvPr id="7" name="Rectangle 9"/>
          <p:cNvSpPr>
            <a:spLocks noGrp="1" noChangeArrowheads="1"/>
          </p:cNvSpPr>
          <p:nvPr>
            <p:ph type="sldNum" sz="quarter" idx="12"/>
          </p:nvPr>
        </p:nvSpPr>
        <p:spPr>
          <a:ln/>
        </p:spPr>
        <p:txBody>
          <a:bodyPr/>
          <a:lstStyle>
            <a:lvl1pPr>
              <a:defRPr/>
            </a:lvl1pPr>
          </a:lstStyle>
          <a:p>
            <a:pPr>
              <a:defRPr/>
            </a:pPr>
            <a:fld id="{6267E7EC-03C6-41E3-AE09-26DC93BDBB9E}" type="slidenum">
              <a:rPr lang="es-ES_tradnl"/>
              <a:pPr>
                <a:defRPr/>
              </a:pPr>
              <a:t>‹Nº›</a:t>
            </a:fld>
            <a:endParaRPr lang="es-ES_trad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242175" cy="1981200"/>
            <a:chOff x="0" y="0"/>
            <a:chExt cx="4562" cy="1248"/>
          </a:xfrm>
        </p:grpSpPr>
        <p:sp>
          <p:nvSpPr>
            <p:cNvPr id="11267"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pPr>
                <a:defRPr/>
              </a:pPr>
              <a:endParaRPr lang="en-US"/>
            </a:p>
          </p:txBody>
        </p:sp>
        <p:sp>
          <p:nvSpPr>
            <p:cNvPr id="11268"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grpSp>
      <p:sp>
        <p:nvSpPr>
          <p:cNvPr id="11269"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_tradnl" smtClean="0"/>
              <a:t>Haga clic para cambiar el estilo de título	</a:t>
            </a:r>
          </a:p>
        </p:txBody>
      </p:sp>
      <p:sp>
        <p:nvSpPr>
          <p:cNvPr id="11270"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p>
        </p:txBody>
      </p:sp>
      <p:sp>
        <p:nvSpPr>
          <p:cNvPr id="11271"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pPr>
              <a:defRPr/>
            </a:pPr>
            <a:endParaRPr lang="es-ES_tradnl"/>
          </a:p>
        </p:txBody>
      </p:sp>
      <p:sp>
        <p:nvSpPr>
          <p:cNvPr id="11272"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pPr>
              <a:defRPr/>
            </a:pPr>
            <a:endParaRPr lang="es-ES_tradnl"/>
          </a:p>
        </p:txBody>
      </p:sp>
      <p:sp>
        <p:nvSpPr>
          <p:cNvPr id="11273"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pPr>
              <a:defRPr/>
            </a:pPr>
            <a:fld id="{60B86050-4C69-482D-AA6F-8DF4652457A0}" type="slidenum">
              <a:rPr lang="es-ES_tradnl"/>
              <a:pPr>
                <a:defRPr/>
              </a:pPr>
              <a:t>‹Nº›</a:t>
            </a:fld>
            <a:endParaRPr lang="es-ES_tradnl"/>
          </a:p>
        </p:txBody>
      </p:sp>
    </p:spTree>
  </p:cSld>
  <p:clrMap bg1="dk2" tx1="lt1" bg2="dk1" tx2="lt2" accent1="accent1" accent2="accent2" accent3="accent3" accent4="accent4" accent5="accent5" accent6="accent6" hlink="hlink" folHlink="folHlink"/>
  <p:sldLayoutIdLst>
    <p:sldLayoutId id="2147483936" r:id="rId1"/>
    <p:sldLayoutId id="2147483925" r:id="rId2"/>
    <p:sldLayoutId id="2147483926" r:id="rId3"/>
    <p:sldLayoutId id="2147483927" r:id="rId4"/>
    <p:sldLayoutId id="2147483928" r:id="rId5"/>
    <p:sldLayoutId id="2147483929" r:id="rId6"/>
    <p:sldLayoutId id="2147483930" r:id="rId7"/>
    <p:sldLayoutId id="2147483931" r:id="rId8"/>
    <p:sldLayoutId id="2147483932" r:id="rId9"/>
    <p:sldLayoutId id="2147483933" r:id="rId10"/>
    <p:sldLayoutId id="2147483934" r:id="rId11"/>
    <p:sldLayoutId id="2147483935"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cid:F6FD5DD3-C12E-417C-84AE-3A3C1F81075B"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4213" y="2925763"/>
            <a:ext cx="7772400" cy="1431925"/>
          </a:xfrm>
        </p:spPr>
        <p:txBody>
          <a:bodyPr/>
          <a:lstStyle/>
          <a:p>
            <a:pPr eaLnBrk="1" hangingPunct="1">
              <a:defRPr/>
            </a:pPr>
            <a:r>
              <a:rPr lang="es-ES_tradnl" sz="4800" dirty="0" smtClean="0"/>
              <a:t>Apostolado de la Nueva Evangelización</a:t>
            </a:r>
          </a:p>
        </p:txBody>
      </p:sp>
      <p:sp>
        <p:nvSpPr>
          <p:cNvPr id="2051" name="Rectangle 3"/>
          <p:cNvSpPr>
            <a:spLocks noGrp="1" noChangeArrowheads="1"/>
          </p:cNvSpPr>
          <p:nvPr>
            <p:ph type="subTitle" idx="1"/>
          </p:nvPr>
        </p:nvSpPr>
        <p:spPr>
          <a:xfrm>
            <a:off x="827088" y="4868863"/>
            <a:ext cx="7848600" cy="838200"/>
          </a:xfrm>
        </p:spPr>
        <p:txBody>
          <a:bodyPr/>
          <a:lstStyle/>
          <a:p>
            <a:pPr eaLnBrk="1" hangingPunct="1">
              <a:defRPr/>
            </a:pPr>
            <a:r>
              <a:rPr lang="es-ES_tradnl" sz="4000" dirty="0" smtClean="0"/>
              <a:t>Bazar de la Misericordia</a:t>
            </a:r>
          </a:p>
          <a:p>
            <a:pPr eaLnBrk="1" hangingPunct="1">
              <a:defRPr/>
            </a:pPr>
            <a:endParaRPr lang="es-ES_tradnl" sz="2800" dirty="0" smtClean="0"/>
          </a:p>
        </p:txBody>
      </p:sp>
      <p:pic>
        <p:nvPicPr>
          <p:cNvPr id="3076" name="Picture 4" descr="Logo calado"/>
          <p:cNvPicPr>
            <a:picLocks noChangeAspect="1" noChangeArrowheads="1"/>
          </p:cNvPicPr>
          <p:nvPr/>
        </p:nvPicPr>
        <p:blipFill>
          <a:blip r:embed="rId2" cstate="print"/>
          <a:srcRect/>
          <a:stretch>
            <a:fillRect/>
          </a:stretch>
        </p:blipFill>
        <p:spPr bwMode="auto">
          <a:xfrm>
            <a:off x="3813175" y="1054100"/>
            <a:ext cx="1258888" cy="171926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DFC9CD8C-994D-4A81-91E8-3F7A66E9FF88}" type="slidenum">
              <a:rPr lang="es-ES_tradnl" smtClean="0"/>
              <a:pPr>
                <a:defRPr/>
              </a:pPr>
              <a:t>1</a:t>
            </a:fld>
            <a:endParaRPr lang="es-ES_tradnl" dirty="0"/>
          </a:p>
        </p:txBody>
      </p:sp>
    </p:spTree>
  </p:cSld>
  <p:clrMapOvr>
    <a:masterClrMapping/>
  </p:clrMapOvr>
  <p:transition spd="med" advTm="3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4734B7C2-AD4A-431A-88A7-B2CE32B0BDB0}" type="slidenum">
              <a:rPr lang="es-ES_tradnl" smtClean="0"/>
              <a:pPr>
                <a:defRPr/>
              </a:pPr>
              <a:t>10</a:t>
            </a:fld>
            <a:endParaRPr lang="es-ES_tradnl"/>
          </a:p>
        </p:txBody>
      </p:sp>
      <p:sp>
        <p:nvSpPr>
          <p:cNvPr id="7" name="6 Rectángulo"/>
          <p:cNvSpPr/>
          <p:nvPr/>
        </p:nvSpPr>
        <p:spPr>
          <a:xfrm>
            <a:off x="323528" y="782702"/>
            <a:ext cx="8496944" cy="2862322"/>
          </a:xfrm>
          <a:prstGeom prst="rect">
            <a:avLst/>
          </a:prstGeom>
        </p:spPr>
        <p:txBody>
          <a:bodyPr wrap="square">
            <a:spAutoFit/>
          </a:bodyPr>
          <a:lstStyle/>
          <a:p>
            <a:pPr algn="just"/>
            <a:r>
              <a:rPr lang="es-MX" sz="2000" dirty="0" smtClean="0"/>
              <a:t>7)   Adecuaciones del Bazar</a:t>
            </a:r>
          </a:p>
          <a:p>
            <a:pPr algn="just"/>
            <a:r>
              <a:rPr lang="es-MX" sz="2000" dirty="0" smtClean="0"/>
              <a:t>	* dependiendo de las condiciones en que se encuentre</a:t>
            </a:r>
          </a:p>
          <a:p>
            <a:pPr algn="just"/>
            <a:endParaRPr lang="es-MX" sz="2000" dirty="0" smtClean="0"/>
          </a:p>
          <a:p>
            <a:pPr algn="just"/>
            <a:r>
              <a:rPr lang="es-MX" sz="2000" dirty="0" smtClean="0"/>
              <a:t>8)   Posibilidad de inicio del Bazar en CASANE</a:t>
            </a:r>
          </a:p>
          <a:p>
            <a:pPr algn="just"/>
            <a:r>
              <a:rPr lang="es-MX" sz="2000" dirty="0" smtClean="0"/>
              <a:t>	* es necesario evaluar dificultades y tener el consentimiento de 	  	las personas del actual CASANE</a:t>
            </a:r>
          </a:p>
          <a:p>
            <a:pPr algn="just"/>
            <a:endParaRPr lang="es-MX" sz="2000" dirty="0" smtClean="0"/>
          </a:p>
          <a:p>
            <a:pPr algn="just"/>
            <a:r>
              <a:rPr lang="es-MX" sz="2000" dirty="0" smtClean="0"/>
              <a:t>9)   Costos Básicos (estimación de Operación)</a:t>
            </a:r>
          </a:p>
          <a:p>
            <a:pPr algn="just"/>
            <a:r>
              <a:rPr lang="es-MX" sz="2000" dirty="0" smtClean="0"/>
              <a:t>	* Agua, Luz, Sueldo de Personal, sistema de alarma y otros.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4734B7C2-AD4A-431A-88A7-B2CE32B0BDB0}" type="slidenum">
              <a:rPr lang="es-ES_tradnl" smtClean="0"/>
              <a:pPr>
                <a:defRPr/>
              </a:pPr>
              <a:t>11</a:t>
            </a:fld>
            <a:endParaRPr lang="es-ES_tradnl"/>
          </a:p>
        </p:txBody>
      </p:sp>
      <p:sp>
        <p:nvSpPr>
          <p:cNvPr id="7" name="6 CuadroTexto"/>
          <p:cNvSpPr txBox="1"/>
          <p:nvPr/>
        </p:nvSpPr>
        <p:spPr>
          <a:xfrm>
            <a:off x="395536" y="116632"/>
            <a:ext cx="8280920" cy="1631216"/>
          </a:xfrm>
          <a:prstGeom prst="rect">
            <a:avLst/>
          </a:prstGeom>
          <a:noFill/>
        </p:spPr>
        <p:txBody>
          <a:bodyPr wrap="square" rtlCol="0">
            <a:spAutoFit/>
          </a:bodyPr>
          <a:lstStyle/>
          <a:p>
            <a:pPr algn="just"/>
            <a:r>
              <a:rPr lang="es-MX" sz="2000" dirty="0" smtClean="0"/>
              <a:t>Contando con un avance de alrededor del 80% es necesario buscar al Personal que colaborará en la administración </a:t>
            </a:r>
          </a:p>
          <a:p>
            <a:pPr algn="just"/>
            <a:endParaRPr lang="es-MX" sz="2000" dirty="0" smtClean="0"/>
          </a:p>
          <a:p>
            <a:pPr algn="just"/>
            <a:r>
              <a:rPr lang="es-MX" sz="2000" dirty="0" smtClean="0"/>
              <a:t>Considerando contratos, acuerdos voluntarios, apoyo económico, horarios y días de trabajo.</a:t>
            </a:r>
            <a:endParaRPr lang="es-MX" sz="2000" dirty="0"/>
          </a:p>
        </p:txBody>
      </p:sp>
      <p:sp>
        <p:nvSpPr>
          <p:cNvPr id="8" name="7 CuadroTexto"/>
          <p:cNvSpPr txBox="1"/>
          <p:nvPr/>
        </p:nvSpPr>
        <p:spPr>
          <a:xfrm>
            <a:off x="395536" y="2060848"/>
            <a:ext cx="8496944" cy="4585871"/>
          </a:xfrm>
          <a:prstGeom prst="rect">
            <a:avLst/>
          </a:prstGeom>
          <a:noFill/>
        </p:spPr>
        <p:txBody>
          <a:bodyPr wrap="square" rtlCol="0">
            <a:spAutoFit/>
          </a:bodyPr>
          <a:lstStyle/>
          <a:p>
            <a:r>
              <a:rPr lang="es-MX" sz="2400" dirty="0" smtClean="0">
                <a:solidFill>
                  <a:schemeClr val="tx2"/>
                </a:solidFill>
              </a:rPr>
              <a:t>1.- </a:t>
            </a:r>
            <a:r>
              <a:rPr lang="es-MX" sz="2400" u="sng" dirty="0" smtClean="0">
                <a:solidFill>
                  <a:schemeClr val="tx2"/>
                </a:solidFill>
              </a:rPr>
              <a:t>Administrador del Bazar de la Misericordia</a:t>
            </a:r>
          </a:p>
          <a:p>
            <a:r>
              <a:rPr lang="es-MX" sz="2400" dirty="0" smtClean="0">
                <a:solidFill>
                  <a:schemeClr val="tx2"/>
                </a:solidFill>
              </a:rPr>
              <a:t>			</a:t>
            </a:r>
            <a:r>
              <a:rPr lang="es-MX" sz="2000" dirty="0" smtClean="0"/>
              <a:t>* Miembro ANE y conozca el proyecto</a:t>
            </a:r>
            <a:endParaRPr lang="es-MX" sz="2000" u="sng" dirty="0" smtClean="0">
              <a:solidFill>
                <a:schemeClr val="tx2"/>
              </a:solidFill>
            </a:endParaRPr>
          </a:p>
          <a:p>
            <a:endParaRPr lang="es-MX" sz="2400" u="sng" dirty="0" smtClean="0">
              <a:solidFill>
                <a:schemeClr val="tx2"/>
              </a:solidFill>
            </a:endParaRPr>
          </a:p>
          <a:p>
            <a:r>
              <a:rPr lang="es-MX" sz="2400" dirty="0" smtClean="0">
                <a:solidFill>
                  <a:schemeClr val="tx2"/>
                </a:solidFill>
              </a:rPr>
              <a:t>2.- </a:t>
            </a:r>
            <a:r>
              <a:rPr lang="es-MX" sz="2400" u="sng" dirty="0" smtClean="0">
                <a:solidFill>
                  <a:schemeClr val="tx2"/>
                </a:solidFill>
              </a:rPr>
              <a:t>Encargada y Cajera del Bazar de la Misericordia</a:t>
            </a:r>
          </a:p>
          <a:p>
            <a:endParaRPr lang="es-MX" sz="2400" u="sng" dirty="0" smtClean="0">
              <a:solidFill>
                <a:schemeClr val="tx2"/>
              </a:solidFill>
            </a:endParaRPr>
          </a:p>
          <a:p>
            <a:r>
              <a:rPr lang="es-MX" sz="2400" dirty="0" smtClean="0">
                <a:solidFill>
                  <a:schemeClr val="tx2"/>
                </a:solidFill>
              </a:rPr>
              <a:t>3.- </a:t>
            </a:r>
            <a:r>
              <a:rPr lang="es-MX" sz="2400" u="sng" dirty="0" smtClean="0">
                <a:solidFill>
                  <a:schemeClr val="tx2"/>
                </a:solidFill>
              </a:rPr>
              <a:t>Asistente del Bazar de la Misericordia</a:t>
            </a:r>
          </a:p>
          <a:p>
            <a:r>
              <a:rPr lang="es-MX" sz="2000" dirty="0" smtClean="0"/>
              <a:t>			* Puede ser 1 o mas a consideración</a:t>
            </a:r>
          </a:p>
          <a:p>
            <a:endParaRPr lang="es-MX" sz="2400" dirty="0" smtClean="0"/>
          </a:p>
          <a:p>
            <a:r>
              <a:rPr lang="es-MX" sz="2400" dirty="0" smtClean="0">
                <a:solidFill>
                  <a:schemeClr val="tx2"/>
                </a:solidFill>
              </a:rPr>
              <a:t>4.- </a:t>
            </a:r>
            <a:r>
              <a:rPr lang="es-MX" sz="2400" u="sng" dirty="0" smtClean="0">
                <a:solidFill>
                  <a:schemeClr val="tx2"/>
                </a:solidFill>
              </a:rPr>
              <a:t>Voluntarios en el Bazar de la Misericordia</a:t>
            </a:r>
          </a:p>
          <a:p>
            <a:r>
              <a:rPr lang="es-MX" sz="2000" dirty="0" smtClean="0">
                <a:solidFill>
                  <a:schemeClr val="tx2"/>
                </a:solidFill>
              </a:rPr>
              <a:t>			</a:t>
            </a:r>
            <a:r>
              <a:rPr lang="es-MX" sz="2000" dirty="0" smtClean="0"/>
              <a:t>* Para las temporadas fuerte</a:t>
            </a:r>
          </a:p>
          <a:p>
            <a:endParaRPr lang="es-MX" sz="2000" dirty="0" smtClean="0"/>
          </a:p>
          <a:p>
            <a:r>
              <a:rPr lang="es-MX" sz="2000" b="1" dirty="0" smtClean="0">
                <a:solidFill>
                  <a:schemeClr val="tx2"/>
                </a:solidFill>
              </a:rPr>
              <a:t>5.- </a:t>
            </a:r>
            <a:r>
              <a:rPr lang="es-MX" sz="2000" b="1" u="sng" dirty="0" smtClean="0">
                <a:solidFill>
                  <a:schemeClr val="tx2"/>
                </a:solidFill>
              </a:rPr>
              <a:t>Encargado de la Publicidad del Bazar de la Misericordia</a:t>
            </a:r>
          </a:p>
          <a:p>
            <a:r>
              <a:rPr lang="es-MX" sz="2000" dirty="0" smtClean="0"/>
              <a:t>			* Publicidad Constante  </a:t>
            </a:r>
            <a:endParaRPr lang="es-MX"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 calcmode="lin" valueType="num">
                                      <p:cBhvr additive="base">
                                        <p:cTn id="13"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8">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 calcmode="lin" valueType="num">
                                      <p:cBhvr additive="base">
                                        <p:cTn id="17"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8">
                                            <p:txEl>
                                              <p:pRg st="3" end="3"/>
                                            </p:txEl>
                                          </p:spTgt>
                                        </p:tgtEl>
                                        <p:attrNameLst>
                                          <p:attrName>style.visibility</p:attrName>
                                        </p:attrNameLst>
                                      </p:cBhvr>
                                      <p:to>
                                        <p:strVal val="visible"/>
                                      </p:to>
                                    </p:set>
                                    <p:anim calcmode="lin" valueType="num">
                                      <p:cBhvr additive="base">
                                        <p:cTn id="23"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8">
                                            <p:txEl>
                                              <p:pRg st="5" end="5"/>
                                            </p:txEl>
                                          </p:spTgt>
                                        </p:tgtEl>
                                        <p:attrNameLst>
                                          <p:attrName>style.visibility</p:attrName>
                                        </p:attrNameLst>
                                      </p:cBhvr>
                                      <p:to>
                                        <p:strVal val="visible"/>
                                      </p:to>
                                    </p:set>
                                    <p:anim calcmode="lin" valueType="num">
                                      <p:cBhvr additive="base">
                                        <p:cTn id="29"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8">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8">
                                            <p:txEl>
                                              <p:pRg st="6" end="6"/>
                                            </p:txEl>
                                          </p:spTgt>
                                        </p:tgtEl>
                                        <p:attrNameLst>
                                          <p:attrName>style.visibility</p:attrName>
                                        </p:attrNameLst>
                                      </p:cBhvr>
                                      <p:to>
                                        <p:strVal val="visible"/>
                                      </p:to>
                                    </p:set>
                                    <p:anim calcmode="lin" valueType="num">
                                      <p:cBhvr additive="base">
                                        <p:cTn id="33"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1" fill="hold" nodeType="clickEffect">
                                  <p:stCondLst>
                                    <p:cond delay="0"/>
                                  </p:stCondLst>
                                  <p:childTnLst>
                                    <p:set>
                                      <p:cBhvr>
                                        <p:cTn id="38" dur="1" fill="hold">
                                          <p:stCondLst>
                                            <p:cond delay="0"/>
                                          </p:stCondLst>
                                        </p:cTn>
                                        <p:tgtEl>
                                          <p:spTgt spid="8">
                                            <p:txEl>
                                              <p:pRg st="8" end="8"/>
                                            </p:txEl>
                                          </p:spTgt>
                                        </p:tgtEl>
                                        <p:attrNameLst>
                                          <p:attrName>style.visibility</p:attrName>
                                        </p:attrNameLst>
                                      </p:cBhvr>
                                      <p:to>
                                        <p:strVal val="visible"/>
                                      </p:to>
                                    </p:set>
                                    <p:anim calcmode="lin" valueType="num">
                                      <p:cBhvr additive="base">
                                        <p:cTn id="39" dur="500" fill="hold"/>
                                        <p:tgtEl>
                                          <p:spTgt spid="8">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8">
                                            <p:txEl>
                                              <p:pRg st="8" end="8"/>
                                            </p:txEl>
                                          </p:spTgt>
                                        </p:tgtEl>
                                        <p:attrNameLst>
                                          <p:attrName>ppt_y</p:attrName>
                                        </p:attrNameLst>
                                      </p:cBhvr>
                                      <p:tavLst>
                                        <p:tav tm="0">
                                          <p:val>
                                            <p:strVal val="0-#ppt_h/2"/>
                                          </p:val>
                                        </p:tav>
                                        <p:tav tm="100000">
                                          <p:val>
                                            <p:strVal val="#ppt_y"/>
                                          </p:val>
                                        </p:tav>
                                      </p:tavLst>
                                    </p:anim>
                                  </p:childTnLst>
                                </p:cTn>
                              </p:par>
                            </p:childTnLst>
                          </p:cTn>
                        </p:par>
                        <p:par>
                          <p:cTn id="41" fill="hold">
                            <p:stCondLst>
                              <p:cond delay="500"/>
                            </p:stCondLst>
                            <p:childTnLst>
                              <p:par>
                                <p:cTn id="42" presetID="2" presetClass="entr" presetSubtype="1" fill="hold" nodeType="afterEffect">
                                  <p:stCondLst>
                                    <p:cond delay="0"/>
                                  </p:stCondLst>
                                  <p:childTnLst>
                                    <p:set>
                                      <p:cBhvr>
                                        <p:cTn id="43" dur="1" fill="hold">
                                          <p:stCondLst>
                                            <p:cond delay="0"/>
                                          </p:stCondLst>
                                        </p:cTn>
                                        <p:tgtEl>
                                          <p:spTgt spid="8">
                                            <p:txEl>
                                              <p:pRg st="9" end="9"/>
                                            </p:txEl>
                                          </p:spTgt>
                                        </p:tgtEl>
                                        <p:attrNameLst>
                                          <p:attrName>style.visibility</p:attrName>
                                        </p:attrNameLst>
                                      </p:cBhvr>
                                      <p:to>
                                        <p:strVal val="visible"/>
                                      </p:to>
                                    </p:set>
                                    <p:anim calcmode="lin" valueType="num">
                                      <p:cBhvr additive="base">
                                        <p:cTn id="44" dur="500" fill="hold"/>
                                        <p:tgtEl>
                                          <p:spTgt spid="8">
                                            <p:txEl>
                                              <p:pRg st="9" end="9"/>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8">
                                            <p:txEl>
                                              <p:pRg st="9" end="9"/>
                                            </p:txEl>
                                          </p:spTgt>
                                        </p:tgtEl>
                                        <p:attrNameLst>
                                          <p:attrName>ppt_y</p:attrName>
                                        </p:attrNameLst>
                                      </p:cBhvr>
                                      <p:tavLst>
                                        <p:tav tm="0">
                                          <p:val>
                                            <p:strVal val="0-#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1" fill="hold" nodeType="clickEffect">
                                  <p:stCondLst>
                                    <p:cond delay="0"/>
                                  </p:stCondLst>
                                  <p:childTnLst>
                                    <p:set>
                                      <p:cBhvr>
                                        <p:cTn id="49" dur="1" fill="hold">
                                          <p:stCondLst>
                                            <p:cond delay="0"/>
                                          </p:stCondLst>
                                        </p:cTn>
                                        <p:tgtEl>
                                          <p:spTgt spid="8">
                                            <p:txEl>
                                              <p:pRg st="11" end="11"/>
                                            </p:txEl>
                                          </p:spTgt>
                                        </p:tgtEl>
                                        <p:attrNameLst>
                                          <p:attrName>style.visibility</p:attrName>
                                        </p:attrNameLst>
                                      </p:cBhvr>
                                      <p:to>
                                        <p:strVal val="visible"/>
                                      </p:to>
                                    </p:set>
                                    <p:anim calcmode="lin" valueType="num">
                                      <p:cBhvr additive="base">
                                        <p:cTn id="50" dur="500" fill="hold"/>
                                        <p:tgtEl>
                                          <p:spTgt spid="8">
                                            <p:txEl>
                                              <p:pRg st="11" end="11"/>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8">
                                            <p:txEl>
                                              <p:pRg st="11" end="11"/>
                                            </p:txEl>
                                          </p:spTgt>
                                        </p:tgtEl>
                                        <p:attrNameLst>
                                          <p:attrName>ppt_y</p:attrName>
                                        </p:attrNameLst>
                                      </p:cBhvr>
                                      <p:tavLst>
                                        <p:tav tm="0">
                                          <p:val>
                                            <p:strVal val="0-#ppt_h/2"/>
                                          </p:val>
                                        </p:tav>
                                        <p:tav tm="100000">
                                          <p:val>
                                            <p:strVal val="#ppt_y"/>
                                          </p:val>
                                        </p:tav>
                                      </p:tavLst>
                                    </p:anim>
                                  </p:childTnLst>
                                </p:cTn>
                              </p:par>
                              <p:par>
                                <p:cTn id="52" presetID="2" presetClass="entr" presetSubtype="1" fill="hold" nodeType="withEffect">
                                  <p:stCondLst>
                                    <p:cond delay="0"/>
                                  </p:stCondLst>
                                  <p:childTnLst>
                                    <p:set>
                                      <p:cBhvr>
                                        <p:cTn id="53" dur="1" fill="hold">
                                          <p:stCondLst>
                                            <p:cond delay="0"/>
                                          </p:stCondLst>
                                        </p:cTn>
                                        <p:tgtEl>
                                          <p:spTgt spid="8">
                                            <p:txEl>
                                              <p:pRg st="12" end="12"/>
                                            </p:txEl>
                                          </p:spTgt>
                                        </p:tgtEl>
                                        <p:attrNameLst>
                                          <p:attrName>style.visibility</p:attrName>
                                        </p:attrNameLst>
                                      </p:cBhvr>
                                      <p:to>
                                        <p:strVal val="visible"/>
                                      </p:to>
                                    </p:set>
                                    <p:anim calcmode="lin" valueType="num">
                                      <p:cBhvr additive="base">
                                        <p:cTn id="54" dur="500" fill="hold"/>
                                        <p:tgtEl>
                                          <p:spTgt spid="8">
                                            <p:txEl>
                                              <p:pRg st="12" end="12"/>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8">
                                            <p:txEl>
                                              <p:pRg st="12" end="1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4734B7C2-AD4A-431A-88A7-B2CE32B0BDB0}" type="slidenum">
              <a:rPr lang="es-ES_tradnl" smtClean="0"/>
              <a:pPr>
                <a:defRPr/>
              </a:pPr>
              <a:t>12</a:t>
            </a:fld>
            <a:endParaRPr lang="es-ES_tradnl"/>
          </a:p>
        </p:txBody>
      </p:sp>
      <p:sp>
        <p:nvSpPr>
          <p:cNvPr id="5" name="4 CuadroTexto"/>
          <p:cNvSpPr txBox="1"/>
          <p:nvPr/>
        </p:nvSpPr>
        <p:spPr>
          <a:xfrm>
            <a:off x="323528" y="82942"/>
            <a:ext cx="8496944" cy="1661993"/>
          </a:xfrm>
          <a:prstGeom prst="rect">
            <a:avLst/>
          </a:prstGeom>
          <a:noFill/>
        </p:spPr>
        <p:txBody>
          <a:bodyPr wrap="square" rtlCol="0">
            <a:spAutoFit/>
          </a:bodyPr>
          <a:lstStyle/>
          <a:p>
            <a:r>
              <a:rPr lang="es-MX" sz="2000" dirty="0" smtClean="0"/>
              <a:t>Factores clave para el correcto funcionamiento del Bazar son:</a:t>
            </a:r>
          </a:p>
          <a:p>
            <a:endParaRPr lang="es-MX" sz="1100" dirty="0" smtClean="0"/>
          </a:p>
          <a:p>
            <a:r>
              <a:rPr lang="es-MX" sz="2000" b="1" dirty="0" smtClean="0">
                <a:solidFill>
                  <a:schemeClr val="tx2"/>
                </a:solidFill>
              </a:rPr>
              <a:t>1.-</a:t>
            </a:r>
            <a:r>
              <a:rPr lang="es-MX" sz="2000" dirty="0" smtClean="0"/>
              <a:t> La CONTINUIDAD Y SOSTENIBILIDAD EN LA RECEPCIÓN DE DONACIONES</a:t>
            </a:r>
          </a:p>
          <a:p>
            <a:endParaRPr lang="es-MX" sz="1100" dirty="0" smtClean="0"/>
          </a:p>
          <a:p>
            <a:r>
              <a:rPr lang="es-MX" sz="2000" b="1" dirty="0" smtClean="0">
                <a:solidFill>
                  <a:schemeClr val="tx2"/>
                </a:solidFill>
              </a:rPr>
              <a:t>2.-</a:t>
            </a:r>
            <a:r>
              <a:rPr lang="es-MX" sz="2000" dirty="0" smtClean="0"/>
              <a:t> El orden en el manejo de los inventarios y las cuentas.</a:t>
            </a:r>
          </a:p>
        </p:txBody>
      </p:sp>
      <p:sp>
        <p:nvSpPr>
          <p:cNvPr id="6" name="5 CuadroTexto"/>
          <p:cNvSpPr txBox="1"/>
          <p:nvPr/>
        </p:nvSpPr>
        <p:spPr>
          <a:xfrm>
            <a:off x="395536" y="3212976"/>
            <a:ext cx="8424936" cy="2800767"/>
          </a:xfrm>
          <a:prstGeom prst="rect">
            <a:avLst/>
          </a:prstGeom>
          <a:noFill/>
        </p:spPr>
        <p:txBody>
          <a:bodyPr wrap="square" rtlCol="0">
            <a:spAutoFit/>
          </a:bodyPr>
          <a:lstStyle/>
          <a:p>
            <a:r>
              <a:rPr lang="es-MX" sz="3600" dirty="0" smtClean="0">
                <a:solidFill>
                  <a:schemeClr val="tx2"/>
                </a:solidFill>
              </a:rPr>
              <a:t>¿Qué se puede donar al bazar?</a:t>
            </a:r>
            <a:r>
              <a:rPr lang="es-MX" sz="3200" dirty="0" smtClean="0">
                <a:solidFill>
                  <a:schemeClr val="tx2"/>
                </a:solidFill>
              </a:rPr>
              <a:t> </a:t>
            </a:r>
          </a:p>
          <a:p>
            <a:endParaRPr lang="es-MX" sz="2000" dirty="0" smtClean="0">
              <a:solidFill>
                <a:schemeClr val="tx2"/>
              </a:solidFill>
            </a:endParaRPr>
          </a:p>
          <a:p>
            <a:pPr algn="just"/>
            <a:r>
              <a:rPr lang="es-MX" sz="2400" dirty="0" smtClean="0"/>
              <a:t>Prácticamente casi todo, </a:t>
            </a:r>
            <a:r>
              <a:rPr lang="es-MX" sz="2400" u="sng" dirty="0" smtClean="0"/>
              <a:t>siempre y cuando esté en buen estado</a:t>
            </a:r>
            <a:r>
              <a:rPr lang="es-MX" sz="2400" dirty="0" smtClean="0"/>
              <a:t>, excepto ropa interior de adulto. </a:t>
            </a:r>
          </a:p>
          <a:p>
            <a:pPr algn="just"/>
            <a:endParaRPr lang="es-MX" sz="2400" dirty="0" smtClean="0"/>
          </a:p>
          <a:p>
            <a:pPr algn="just"/>
            <a:endParaRPr lang="es-MX" sz="2400" dirty="0" smtClean="0"/>
          </a:p>
          <a:p>
            <a:pPr algn="just"/>
            <a:r>
              <a:rPr lang="es-MX" sz="2400" dirty="0" smtClean="0"/>
              <a:t>Ejemplo de lo que se recibe: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4734B7C2-AD4A-431A-88A7-B2CE32B0BDB0}" type="slidenum">
              <a:rPr lang="es-ES_tradnl" smtClean="0"/>
              <a:pPr>
                <a:defRPr/>
              </a:pPr>
              <a:t>13</a:t>
            </a:fld>
            <a:endParaRPr lang="es-ES_tradnl"/>
          </a:p>
        </p:txBody>
      </p:sp>
      <p:sp>
        <p:nvSpPr>
          <p:cNvPr id="6" name="5 CuadroTexto"/>
          <p:cNvSpPr txBox="1"/>
          <p:nvPr/>
        </p:nvSpPr>
        <p:spPr>
          <a:xfrm>
            <a:off x="179512" y="188640"/>
            <a:ext cx="8712968" cy="6555641"/>
          </a:xfrm>
          <a:prstGeom prst="rect">
            <a:avLst/>
          </a:prstGeom>
          <a:noFill/>
        </p:spPr>
        <p:txBody>
          <a:bodyPr wrap="square" rtlCol="0">
            <a:spAutoFit/>
          </a:bodyPr>
          <a:lstStyle/>
          <a:p>
            <a:pPr>
              <a:buClr>
                <a:srgbClr val="FF9900"/>
              </a:buClr>
              <a:buSzPct val="150000"/>
              <a:buFont typeface="Wingdings" pitchFamily="2" charset="2"/>
              <a:buChar char="§"/>
            </a:pPr>
            <a:r>
              <a:rPr lang="es-MX" sz="2000" dirty="0" smtClean="0"/>
              <a:t> Ropa en buen estado</a:t>
            </a:r>
          </a:p>
          <a:p>
            <a:pPr>
              <a:buClr>
                <a:srgbClr val="FF9900"/>
              </a:buClr>
              <a:buSzPct val="150000"/>
              <a:buFont typeface="Wingdings" pitchFamily="2" charset="2"/>
              <a:buChar char="§"/>
            </a:pPr>
            <a:r>
              <a:rPr lang="es-MX" sz="2000" dirty="0" smtClean="0"/>
              <a:t> Zapatos </a:t>
            </a:r>
          </a:p>
          <a:p>
            <a:pPr>
              <a:buClr>
                <a:srgbClr val="FF9900"/>
              </a:buClr>
              <a:buSzPct val="150000"/>
              <a:buFont typeface="Wingdings" pitchFamily="2" charset="2"/>
              <a:buChar char="§"/>
            </a:pPr>
            <a:r>
              <a:rPr lang="es-MX" sz="2000" dirty="0" smtClean="0"/>
              <a:t> Artículos de bebes</a:t>
            </a:r>
          </a:p>
          <a:p>
            <a:pPr>
              <a:buClr>
                <a:srgbClr val="FF9900"/>
              </a:buClr>
              <a:buSzPct val="150000"/>
              <a:buFont typeface="Wingdings" pitchFamily="2" charset="2"/>
              <a:buChar char="§"/>
            </a:pPr>
            <a:r>
              <a:rPr lang="es-MX" sz="2000" dirty="0" smtClean="0"/>
              <a:t> Ropa de cama</a:t>
            </a:r>
          </a:p>
          <a:p>
            <a:pPr>
              <a:buClr>
                <a:srgbClr val="FF9900"/>
              </a:buClr>
              <a:buSzPct val="150000"/>
              <a:buFont typeface="Wingdings" pitchFamily="2" charset="2"/>
              <a:buChar char="§"/>
            </a:pPr>
            <a:r>
              <a:rPr lang="es-MX" sz="2000" dirty="0" smtClean="0"/>
              <a:t> Cobijas, Edredones, Toallas, Cortinas</a:t>
            </a:r>
          </a:p>
          <a:p>
            <a:pPr>
              <a:buClr>
                <a:srgbClr val="FF9900"/>
              </a:buClr>
              <a:buSzPct val="150000"/>
              <a:buFont typeface="Wingdings" pitchFamily="2" charset="2"/>
              <a:buChar char="§"/>
            </a:pPr>
            <a:r>
              <a:rPr lang="es-MX" sz="2000" dirty="0" smtClean="0"/>
              <a:t> Artículos Electrónicos</a:t>
            </a:r>
          </a:p>
          <a:p>
            <a:pPr>
              <a:buClr>
                <a:srgbClr val="FF9900"/>
              </a:buClr>
              <a:buSzPct val="150000"/>
              <a:buFont typeface="Wingdings" pitchFamily="2" charset="2"/>
              <a:buChar char="§"/>
            </a:pPr>
            <a:r>
              <a:rPr lang="es-MX" sz="2000" dirty="0" smtClean="0"/>
              <a:t> Televisiones, Radios, Fax</a:t>
            </a:r>
          </a:p>
          <a:p>
            <a:pPr>
              <a:buClr>
                <a:srgbClr val="FF9900"/>
              </a:buClr>
              <a:buSzPct val="150000"/>
              <a:buFont typeface="Wingdings" pitchFamily="2" charset="2"/>
              <a:buChar char="§"/>
            </a:pPr>
            <a:r>
              <a:rPr lang="es-MX" sz="2000" dirty="0" smtClean="0"/>
              <a:t> Aparatos para hacer ejercicio</a:t>
            </a:r>
          </a:p>
          <a:p>
            <a:pPr>
              <a:buClr>
                <a:srgbClr val="FF9900"/>
              </a:buClr>
              <a:buSzPct val="150000"/>
              <a:buFont typeface="Wingdings" pitchFamily="2" charset="2"/>
              <a:buChar char="§"/>
            </a:pPr>
            <a:r>
              <a:rPr lang="es-MX" sz="2000" dirty="0" smtClean="0"/>
              <a:t> Reproductores de música y video</a:t>
            </a:r>
          </a:p>
          <a:p>
            <a:pPr>
              <a:buClr>
                <a:srgbClr val="FF9900"/>
              </a:buClr>
              <a:buSzPct val="150000"/>
              <a:buFont typeface="Wingdings" pitchFamily="2" charset="2"/>
              <a:buChar char="§"/>
            </a:pPr>
            <a:r>
              <a:rPr lang="es-MX" sz="2000" dirty="0" smtClean="0"/>
              <a:t> Equipo de Cómputo</a:t>
            </a:r>
          </a:p>
          <a:p>
            <a:pPr>
              <a:buClr>
                <a:srgbClr val="FF9900"/>
              </a:buClr>
              <a:buSzPct val="150000"/>
              <a:buFont typeface="Wingdings" pitchFamily="2" charset="2"/>
              <a:buChar char="§"/>
            </a:pPr>
            <a:r>
              <a:rPr lang="es-MX" sz="2000" dirty="0" smtClean="0"/>
              <a:t> Enseres de cocina y lavandería</a:t>
            </a:r>
          </a:p>
          <a:p>
            <a:pPr>
              <a:buClr>
                <a:srgbClr val="FF9900"/>
              </a:buClr>
              <a:buSzPct val="150000"/>
              <a:buFont typeface="Wingdings" pitchFamily="2" charset="2"/>
              <a:buChar char="§"/>
            </a:pPr>
            <a:r>
              <a:rPr lang="es-MX" sz="2000" dirty="0" smtClean="0"/>
              <a:t> Artículos de decoración</a:t>
            </a:r>
          </a:p>
          <a:p>
            <a:pPr>
              <a:buClr>
                <a:srgbClr val="FF9900"/>
              </a:buClr>
              <a:buSzPct val="150000"/>
              <a:buFont typeface="Wingdings" pitchFamily="2" charset="2"/>
              <a:buChar char="§"/>
            </a:pPr>
            <a:r>
              <a:rPr lang="es-MX" sz="2000" dirty="0" smtClean="0"/>
              <a:t> Lámparas</a:t>
            </a:r>
          </a:p>
          <a:p>
            <a:pPr>
              <a:buClr>
                <a:srgbClr val="FF9900"/>
              </a:buClr>
              <a:buSzPct val="150000"/>
              <a:buFont typeface="Wingdings" pitchFamily="2" charset="2"/>
              <a:buChar char="§"/>
            </a:pPr>
            <a:r>
              <a:rPr lang="es-MX" sz="2000" dirty="0" smtClean="0"/>
              <a:t> Alimentos no perecederos</a:t>
            </a:r>
          </a:p>
          <a:p>
            <a:pPr>
              <a:buClr>
                <a:srgbClr val="FF9900"/>
              </a:buClr>
              <a:buSzPct val="150000"/>
              <a:buFont typeface="Wingdings" pitchFamily="2" charset="2"/>
              <a:buChar char="§"/>
            </a:pPr>
            <a:r>
              <a:rPr lang="es-MX" sz="2000" dirty="0" smtClean="0"/>
              <a:t> Muebles de casa (recamaras, salas, cocinas, comedores, sillas, </a:t>
            </a:r>
            <a:r>
              <a:rPr lang="es-MX" sz="2000" dirty="0" err="1" smtClean="0"/>
              <a:t>etc</a:t>
            </a:r>
            <a:r>
              <a:rPr lang="es-MX" sz="2000" dirty="0" smtClean="0"/>
              <a:t>)</a:t>
            </a:r>
          </a:p>
          <a:p>
            <a:pPr>
              <a:buClr>
                <a:srgbClr val="FF9900"/>
              </a:buClr>
              <a:buSzPct val="150000"/>
              <a:buFont typeface="Wingdings" pitchFamily="2" charset="2"/>
              <a:buChar char="§"/>
            </a:pPr>
            <a:r>
              <a:rPr lang="es-MX" sz="2000" dirty="0" smtClean="0"/>
              <a:t> Artículos de limpieza personal y para el hogar</a:t>
            </a:r>
          </a:p>
          <a:p>
            <a:pPr>
              <a:buClr>
                <a:srgbClr val="FF9900"/>
              </a:buClr>
              <a:buSzPct val="150000"/>
              <a:buFont typeface="Wingdings" pitchFamily="2" charset="2"/>
              <a:buChar char="§"/>
            </a:pPr>
            <a:r>
              <a:rPr lang="es-MX" sz="2000" dirty="0" smtClean="0"/>
              <a:t> Material de construcción</a:t>
            </a:r>
          </a:p>
          <a:p>
            <a:pPr>
              <a:buClr>
                <a:srgbClr val="FF9900"/>
              </a:buClr>
              <a:buSzPct val="150000"/>
              <a:buFont typeface="Wingdings" pitchFamily="2" charset="2"/>
              <a:buChar char="§"/>
            </a:pPr>
            <a:r>
              <a:rPr lang="es-MX" sz="2000" dirty="0" smtClean="0"/>
              <a:t> Equipo medico</a:t>
            </a:r>
          </a:p>
          <a:p>
            <a:pPr>
              <a:buClr>
                <a:srgbClr val="FF9900"/>
              </a:buClr>
              <a:buSzPct val="150000"/>
              <a:buFont typeface="Wingdings" pitchFamily="2" charset="2"/>
              <a:buChar char="§"/>
            </a:pPr>
            <a:r>
              <a:rPr lang="es-MX" sz="2000" dirty="0" smtClean="0"/>
              <a:t> Juguetes </a:t>
            </a:r>
          </a:p>
          <a:p>
            <a:pPr>
              <a:buClr>
                <a:srgbClr val="FF9900"/>
              </a:buClr>
              <a:buSzPct val="150000"/>
              <a:buFont typeface="Wingdings" pitchFamily="2" charset="2"/>
              <a:buChar char="§"/>
            </a:pPr>
            <a:r>
              <a:rPr lang="es-MX" sz="2000" dirty="0" smtClean="0"/>
              <a:t> Artículos para Mujer (bolsos, perfumen, maquillajes, aretes, pulseras, etc.</a:t>
            </a:r>
          </a:p>
          <a:p>
            <a:pPr>
              <a:buClr>
                <a:srgbClr val="FF9900"/>
              </a:buClr>
              <a:buSzPct val="150000"/>
              <a:buFont typeface="Wingdings" pitchFamily="2" charset="2"/>
              <a:buChar char="§"/>
            </a:pPr>
            <a:r>
              <a:rPr lang="es-MX" sz="2000" dirty="0" smtClean="0"/>
              <a:t> Puertas y ventanas</a:t>
            </a:r>
            <a:endParaRPr lang="es-MX" sz="2400" dirty="0" smtClean="0"/>
          </a:p>
        </p:txBody>
      </p:sp>
      <p:sp>
        <p:nvSpPr>
          <p:cNvPr id="8" name="7 CuadroTexto"/>
          <p:cNvSpPr txBox="1"/>
          <p:nvPr/>
        </p:nvSpPr>
        <p:spPr>
          <a:xfrm>
            <a:off x="5436096" y="186893"/>
            <a:ext cx="3672408" cy="1015663"/>
          </a:xfrm>
          <a:prstGeom prst="rect">
            <a:avLst/>
          </a:prstGeom>
          <a:noFill/>
        </p:spPr>
        <p:txBody>
          <a:bodyPr wrap="square" rtlCol="0">
            <a:spAutoFit/>
          </a:bodyPr>
          <a:lstStyle/>
          <a:p>
            <a:pPr>
              <a:buClr>
                <a:srgbClr val="FF9900"/>
              </a:buClr>
              <a:buSzPct val="150000"/>
              <a:buFont typeface="Wingdings" pitchFamily="2" charset="2"/>
              <a:buChar char="§"/>
            </a:pPr>
            <a:r>
              <a:rPr lang="es-MX" sz="2000" dirty="0" smtClean="0"/>
              <a:t> Libros</a:t>
            </a:r>
          </a:p>
          <a:p>
            <a:pPr>
              <a:buClr>
                <a:srgbClr val="FF9900"/>
              </a:buClr>
              <a:buSzPct val="150000"/>
              <a:buFont typeface="Wingdings" pitchFamily="2" charset="2"/>
              <a:buChar char="§"/>
            </a:pPr>
            <a:r>
              <a:rPr lang="es-MX" sz="2000" dirty="0" smtClean="0"/>
              <a:t> Herramienta en General</a:t>
            </a:r>
          </a:p>
          <a:p>
            <a:pPr>
              <a:buClr>
                <a:srgbClr val="FF9900"/>
              </a:buClr>
              <a:buSzPct val="150000"/>
              <a:buFont typeface="Wingdings" pitchFamily="2" charset="2"/>
              <a:buChar char="§"/>
            </a:pPr>
            <a:r>
              <a:rPr lang="es-MX" sz="2000" dirty="0" smtClean="0"/>
              <a:t> Artículos Escolares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4734B7C2-AD4A-431A-88A7-B2CE32B0BDB0}" type="slidenum">
              <a:rPr lang="es-ES_tradnl" smtClean="0"/>
              <a:pPr>
                <a:defRPr/>
              </a:pPr>
              <a:t>14</a:t>
            </a:fld>
            <a:endParaRPr lang="es-ES_tradnl"/>
          </a:p>
        </p:txBody>
      </p:sp>
      <p:sp>
        <p:nvSpPr>
          <p:cNvPr id="5" name="4 CuadroTexto"/>
          <p:cNvSpPr txBox="1"/>
          <p:nvPr/>
        </p:nvSpPr>
        <p:spPr>
          <a:xfrm>
            <a:off x="395536" y="620688"/>
            <a:ext cx="8496944" cy="1692771"/>
          </a:xfrm>
          <a:prstGeom prst="rect">
            <a:avLst/>
          </a:prstGeom>
          <a:noFill/>
        </p:spPr>
        <p:txBody>
          <a:bodyPr wrap="square" rtlCol="0">
            <a:spAutoFit/>
          </a:bodyPr>
          <a:lstStyle/>
          <a:p>
            <a:r>
              <a:rPr lang="es-MX" sz="2400" u="sng" dirty="0" smtClean="0">
                <a:solidFill>
                  <a:schemeClr val="tx2"/>
                </a:solidFill>
              </a:rPr>
              <a:t>La “Venta” Donativo</a:t>
            </a:r>
            <a:r>
              <a:rPr lang="es-MX" sz="2400" dirty="0" smtClean="0">
                <a:solidFill>
                  <a:schemeClr val="tx2"/>
                </a:solidFill>
              </a:rPr>
              <a:t>:</a:t>
            </a:r>
          </a:p>
          <a:p>
            <a:endParaRPr lang="es-MX" sz="1600" dirty="0" smtClean="0"/>
          </a:p>
          <a:p>
            <a:pPr algn="just"/>
            <a:r>
              <a:rPr lang="es-MX" sz="2000" u="sng" dirty="0" smtClean="0"/>
              <a:t>Recibir un donativo</a:t>
            </a:r>
            <a:r>
              <a:rPr lang="es-MX" sz="2000" dirty="0" smtClean="0"/>
              <a:t> en dinero, que es entregado voluntariamente por la gente a la cual se está ayudando a satisfacer sus necesidades; dinero con el cual, a la vez, ayudaremos nosotros a otra gente aún más necesitada.</a:t>
            </a:r>
          </a:p>
        </p:txBody>
      </p:sp>
      <p:sp>
        <p:nvSpPr>
          <p:cNvPr id="6" name="5 CuadroTexto"/>
          <p:cNvSpPr txBox="1"/>
          <p:nvPr/>
        </p:nvSpPr>
        <p:spPr>
          <a:xfrm>
            <a:off x="395536" y="2635165"/>
            <a:ext cx="8568952" cy="3477875"/>
          </a:xfrm>
          <a:prstGeom prst="rect">
            <a:avLst/>
          </a:prstGeom>
          <a:noFill/>
        </p:spPr>
        <p:txBody>
          <a:bodyPr wrap="square" rtlCol="0">
            <a:spAutoFit/>
          </a:bodyPr>
          <a:lstStyle/>
          <a:p>
            <a:r>
              <a:rPr lang="es-MX" sz="2400" u="sng" dirty="0" smtClean="0">
                <a:solidFill>
                  <a:schemeClr val="tx2"/>
                </a:solidFill>
              </a:rPr>
              <a:t>La Contabilidad:</a:t>
            </a:r>
            <a:endParaRPr lang="es-MX" sz="2000" dirty="0" smtClean="0">
              <a:solidFill>
                <a:schemeClr val="tx2"/>
              </a:solidFill>
            </a:endParaRPr>
          </a:p>
          <a:p>
            <a:pPr algn="just"/>
            <a:r>
              <a:rPr lang="es-MX" sz="2000" dirty="0" smtClean="0"/>
              <a:t>Es de muchísima importancia y conviene tener un orden riguroso.</a:t>
            </a:r>
          </a:p>
          <a:p>
            <a:pPr algn="just"/>
            <a:endParaRPr lang="es-MX" sz="2000" dirty="0" smtClean="0"/>
          </a:p>
          <a:p>
            <a:pPr algn="just">
              <a:buFont typeface="Arial" pitchFamily="34" charset="0"/>
              <a:buChar char="•"/>
            </a:pPr>
            <a:r>
              <a:rPr lang="es-MX" sz="2000" dirty="0" smtClean="0"/>
              <a:t>El responsable del Bazar, lleva el registro de los donativos recibidos </a:t>
            </a:r>
          </a:p>
          <a:p>
            <a:pPr algn="just"/>
            <a:r>
              <a:rPr lang="es-MX" sz="2000" dirty="0" smtClean="0"/>
              <a:t>en notas de venta o recibos (en 3 tantos): </a:t>
            </a:r>
          </a:p>
          <a:p>
            <a:pPr algn="just">
              <a:buFont typeface="Arial" pitchFamily="34" charset="0"/>
              <a:buChar char="•"/>
            </a:pPr>
            <a:endParaRPr lang="es-MX" sz="2000" dirty="0" smtClean="0"/>
          </a:p>
          <a:p>
            <a:pPr algn="just">
              <a:buFont typeface="Arial" pitchFamily="34" charset="0"/>
              <a:buChar char="•"/>
            </a:pPr>
            <a:r>
              <a:rPr lang="es-MX" sz="2000" dirty="0" smtClean="0"/>
              <a:t>Se realizan cortes diarios al cierre del local</a:t>
            </a:r>
          </a:p>
          <a:p>
            <a:pPr algn="just">
              <a:buFont typeface="Arial" pitchFamily="34" charset="0"/>
              <a:buChar char="•"/>
            </a:pPr>
            <a:endParaRPr lang="es-MX" sz="2000" dirty="0" smtClean="0"/>
          </a:p>
          <a:p>
            <a:pPr algn="just">
              <a:buFont typeface="Arial" pitchFamily="34" charset="0"/>
              <a:buChar char="•"/>
            </a:pPr>
            <a:r>
              <a:rPr lang="es-MX" sz="2000" dirty="0" smtClean="0"/>
              <a:t>Los cuales se entregan a la Tesorera del Bazar mediante reportes. </a:t>
            </a:r>
          </a:p>
          <a:p>
            <a:pPr algn="just">
              <a:buFont typeface="Arial" pitchFamily="34" charset="0"/>
              <a:buChar char="•"/>
            </a:pPr>
            <a:endParaRPr lang="es-MX" sz="2000" dirty="0" smtClean="0"/>
          </a:p>
          <a:p>
            <a:pPr algn="just"/>
            <a:endParaRPr lang="es-MX" sz="1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2000" fill="hold"/>
                                        <p:tgtEl>
                                          <p:spTgt spid="6"/>
                                        </p:tgtEl>
                                        <p:attrNameLst>
                                          <p:attrName>ppt_x</p:attrName>
                                        </p:attrNameLst>
                                      </p:cBhvr>
                                      <p:tavLst>
                                        <p:tav tm="0">
                                          <p:val>
                                            <p:strVal val="#ppt_x"/>
                                          </p:val>
                                        </p:tav>
                                        <p:tav tm="100000">
                                          <p:val>
                                            <p:strVal val="#ppt_x"/>
                                          </p:val>
                                        </p:tav>
                                      </p:tavLst>
                                    </p:anim>
                                    <p:anim calcmode="lin" valueType="num">
                                      <p:cBhvr additive="base">
                                        <p:cTn id="13" dur="2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32656"/>
            <a:ext cx="8229600" cy="4896544"/>
          </a:xfrm>
        </p:spPr>
        <p:txBody>
          <a:bodyPr/>
          <a:lstStyle/>
          <a:p>
            <a:pPr lvl="0"/>
            <a:r>
              <a:rPr lang="es-MX" sz="2800" dirty="0" smtClean="0">
                <a:solidFill>
                  <a:schemeClr val="tx2"/>
                </a:solidFill>
                <a:effectLst>
                  <a:outerShdw blurRad="38100" dist="38100" dir="2700000" algn="tl">
                    <a:srgbClr val="000000">
                      <a:alpha val="43137"/>
                    </a:srgbClr>
                  </a:outerShdw>
                </a:effectLst>
              </a:rPr>
              <a:t>Tesorera del Ane local</a:t>
            </a:r>
          </a:p>
          <a:p>
            <a:pPr lvl="0">
              <a:buNone/>
            </a:pPr>
            <a:endParaRPr lang="es-MX" sz="1100" dirty="0" smtClean="0">
              <a:effectLst>
                <a:outerShdw blurRad="38100" dist="38100" dir="2700000" algn="tl">
                  <a:srgbClr val="000000">
                    <a:alpha val="43137"/>
                  </a:srgbClr>
                </a:outerShdw>
              </a:effectLst>
            </a:endParaRPr>
          </a:p>
          <a:p>
            <a:pPr lvl="0">
              <a:buNone/>
            </a:pPr>
            <a:r>
              <a:rPr lang="es-MX" sz="2400" dirty="0" smtClean="0">
                <a:effectLst>
                  <a:outerShdw blurRad="38100" dist="38100" dir="2700000" algn="tl">
                    <a:srgbClr val="000000">
                      <a:alpha val="43137"/>
                    </a:srgbClr>
                  </a:outerShdw>
                </a:effectLst>
              </a:rPr>
              <a:t> * Reportes al consejo y comunidad ANE local</a:t>
            </a:r>
          </a:p>
          <a:p>
            <a:pPr lvl="0">
              <a:buNone/>
            </a:pPr>
            <a:r>
              <a:rPr lang="es-MX" sz="2400" dirty="0" smtClean="0">
                <a:effectLst>
                  <a:outerShdw blurRad="38100" dist="38100" dir="2700000" algn="tl">
                    <a:srgbClr val="000000">
                      <a:alpha val="43137"/>
                    </a:srgbClr>
                  </a:outerShdw>
                </a:effectLst>
              </a:rPr>
              <a:t> * Reporte a la Dirección de Captación y Administración de Recursos del ANE</a:t>
            </a:r>
          </a:p>
          <a:p>
            <a:pPr lvl="0">
              <a:buNone/>
            </a:pPr>
            <a:r>
              <a:rPr lang="es-MX" sz="2400" dirty="0" smtClean="0">
                <a:effectLst>
                  <a:outerShdw blurRad="38100" dist="38100" dir="2700000" algn="tl">
                    <a:srgbClr val="000000">
                      <a:alpha val="43137"/>
                    </a:srgbClr>
                  </a:outerShdw>
                </a:effectLst>
              </a:rPr>
              <a:t>  * Asuntos Fiscales (</a:t>
            </a:r>
            <a:r>
              <a:rPr lang="es-MX" sz="2400" dirty="0" err="1" smtClean="0">
                <a:effectLst>
                  <a:outerShdw blurRad="38100" dist="38100" dir="2700000" algn="tl">
                    <a:srgbClr val="000000">
                      <a:alpha val="43137"/>
                    </a:srgbClr>
                  </a:outerShdw>
                </a:effectLst>
              </a:rPr>
              <a:t>SAT</a:t>
            </a:r>
            <a:r>
              <a:rPr lang="es-MX" sz="2400" dirty="0" smtClean="0">
                <a:effectLst>
                  <a:outerShdw blurRad="38100" dist="38100" dir="2700000" algn="tl">
                    <a:srgbClr val="000000">
                      <a:alpha val="43137"/>
                    </a:srgbClr>
                  </a:outerShdw>
                </a:effectLst>
              </a:rPr>
              <a:t>, Cuenta Bancaria) </a:t>
            </a:r>
          </a:p>
          <a:p>
            <a:pPr lvl="0">
              <a:buNone/>
            </a:pPr>
            <a:endParaRPr lang="es-MX" sz="2800" dirty="0" smtClean="0">
              <a:effectLst>
                <a:outerShdw blurRad="38100" dist="38100" dir="2700000" algn="tl">
                  <a:srgbClr val="000000">
                    <a:alpha val="43137"/>
                  </a:srgbClr>
                </a:outerShdw>
              </a:effectLst>
            </a:endParaRPr>
          </a:p>
          <a:p>
            <a:pPr lvl="0"/>
            <a:r>
              <a:rPr lang="es-MX" sz="2800" dirty="0" smtClean="0">
                <a:effectLst>
                  <a:outerShdw blurRad="38100" dist="38100" dir="2700000" algn="tl">
                    <a:srgbClr val="000000">
                      <a:alpha val="43137"/>
                    </a:srgbClr>
                  </a:outerShdw>
                </a:effectLst>
              </a:rPr>
              <a:t>Brindar Apoyo al ANE en general </a:t>
            </a:r>
          </a:p>
          <a:p>
            <a:pPr lvl="0">
              <a:buNone/>
            </a:pPr>
            <a:r>
              <a:rPr lang="es-MX" sz="2800" dirty="0" smtClean="0">
                <a:effectLst>
                  <a:outerShdw blurRad="38100" dist="38100" dir="2700000" algn="tl">
                    <a:srgbClr val="000000">
                      <a:alpha val="43137"/>
                    </a:srgbClr>
                  </a:outerShdw>
                </a:effectLst>
              </a:rPr>
              <a:t> * </a:t>
            </a:r>
            <a:r>
              <a:rPr lang="es-MX" sz="2000" dirty="0" smtClean="0">
                <a:effectLst>
                  <a:outerShdw blurRad="38100" dist="38100" dir="2700000" algn="tl">
                    <a:srgbClr val="000000">
                      <a:alpha val="43137"/>
                    </a:srgbClr>
                  </a:outerShdw>
                </a:effectLst>
              </a:rPr>
              <a:t>con los donativos recaudados del Bazar de la Misericordia</a:t>
            </a:r>
          </a:p>
          <a:p>
            <a:endParaRPr lang="es-MX" sz="2800" dirty="0">
              <a:effectLst>
                <a:outerShdw blurRad="38100" dist="38100" dir="2700000" algn="tl">
                  <a:srgbClr val="000000">
                    <a:alpha val="43137"/>
                  </a:srgbClr>
                </a:outerShdw>
              </a:effectLst>
            </a:endParaRPr>
          </a:p>
        </p:txBody>
      </p:sp>
      <p:sp>
        <p:nvSpPr>
          <p:cNvPr id="4" name="3 Marcador de número de diapositiva"/>
          <p:cNvSpPr>
            <a:spLocks noGrp="1"/>
          </p:cNvSpPr>
          <p:nvPr>
            <p:ph type="sldNum" sz="quarter" idx="12"/>
          </p:nvPr>
        </p:nvSpPr>
        <p:spPr/>
        <p:txBody>
          <a:bodyPr/>
          <a:lstStyle/>
          <a:p>
            <a:pPr>
              <a:defRPr/>
            </a:pPr>
            <a:fld id="{4734B7C2-AD4A-431A-88A7-B2CE32B0BDB0}" type="slidenum">
              <a:rPr lang="es-ES_tradnl" smtClean="0"/>
              <a:pPr>
                <a:defRPr/>
              </a:pPr>
              <a:t>15</a:t>
            </a:fld>
            <a:endParaRPr lang="es-ES_tradn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3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4734B7C2-AD4A-431A-88A7-B2CE32B0BDB0}" type="slidenum">
              <a:rPr lang="es-ES_tradnl" smtClean="0"/>
              <a:pPr>
                <a:defRPr/>
              </a:pPr>
              <a:t>16</a:t>
            </a:fld>
            <a:endParaRPr lang="es-ES_tradnl"/>
          </a:p>
        </p:txBody>
      </p:sp>
      <p:sp>
        <p:nvSpPr>
          <p:cNvPr id="5" name="2 Marcador de contenido"/>
          <p:cNvSpPr>
            <a:spLocks noGrp="1"/>
          </p:cNvSpPr>
          <p:nvPr>
            <p:ph idx="1"/>
          </p:nvPr>
        </p:nvSpPr>
        <p:spPr>
          <a:xfrm>
            <a:off x="457200" y="836712"/>
            <a:ext cx="8229600" cy="4896544"/>
          </a:xfrm>
        </p:spPr>
        <p:txBody>
          <a:bodyPr/>
          <a:lstStyle/>
          <a:p>
            <a:pPr lvl="0"/>
            <a:r>
              <a:rPr lang="es-MX" sz="2800" dirty="0" smtClean="0">
                <a:solidFill>
                  <a:schemeClr val="tx2"/>
                </a:solidFill>
                <a:effectLst>
                  <a:outerShdw blurRad="38100" dist="38100" dir="2700000" algn="tl">
                    <a:srgbClr val="000000">
                      <a:alpha val="43137"/>
                    </a:srgbClr>
                  </a:outerShdw>
                </a:effectLst>
              </a:rPr>
              <a:t>Distribución de los Donativos Recaudados en el Bazar</a:t>
            </a:r>
          </a:p>
          <a:p>
            <a:pPr lvl="0">
              <a:buNone/>
            </a:pPr>
            <a:endParaRPr lang="es-MX" sz="1100" dirty="0" smtClean="0">
              <a:effectLst>
                <a:outerShdw blurRad="38100" dist="38100" dir="2700000" algn="tl">
                  <a:srgbClr val="000000">
                    <a:alpha val="43137"/>
                  </a:srgbClr>
                </a:outerShdw>
              </a:effectLst>
            </a:endParaRPr>
          </a:p>
          <a:p>
            <a:pPr lvl="0">
              <a:buNone/>
            </a:pPr>
            <a:r>
              <a:rPr lang="es-MX" sz="2400" dirty="0" smtClean="0">
                <a:effectLst>
                  <a:outerShdw blurRad="38100" dist="38100" dir="2700000" algn="tl">
                    <a:srgbClr val="000000">
                      <a:alpha val="43137"/>
                    </a:srgbClr>
                  </a:outerShdw>
                </a:effectLst>
              </a:rPr>
              <a:t> * 30% Administración </a:t>
            </a:r>
          </a:p>
          <a:p>
            <a:pPr lvl="0">
              <a:buNone/>
            </a:pPr>
            <a:endParaRPr lang="es-MX" sz="2400" dirty="0" smtClean="0">
              <a:effectLst>
                <a:outerShdw blurRad="38100" dist="38100" dir="2700000" algn="tl">
                  <a:srgbClr val="000000">
                    <a:alpha val="43137"/>
                  </a:srgbClr>
                </a:outerShdw>
              </a:effectLst>
            </a:endParaRPr>
          </a:p>
          <a:p>
            <a:pPr lvl="0">
              <a:buNone/>
            </a:pPr>
            <a:r>
              <a:rPr lang="es-MX" sz="2400" dirty="0" smtClean="0">
                <a:effectLst>
                  <a:outerShdw blurRad="38100" dist="38100" dir="2700000" algn="tl">
                    <a:srgbClr val="000000">
                      <a:alpha val="43137"/>
                    </a:srgbClr>
                  </a:outerShdw>
                </a:effectLst>
              </a:rPr>
              <a:t> * 35% Apoyos Locales</a:t>
            </a:r>
          </a:p>
          <a:p>
            <a:pPr lvl="0">
              <a:buNone/>
            </a:pPr>
            <a:endParaRPr lang="es-MX" sz="2400" dirty="0" smtClean="0">
              <a:effectLst>
                <a:outerShdw blurRad="38100" dist="38100" dir="2700000" algn="tl">
                  <a:srgbClr val="000000">
                    <a:alpha val="43137"/>
                  </a:srgbClr>
                </a:outerShdw>
              </a:effectLst>
            </a:endParaRPr>
          </a:p>
          <a:p>
            <a:pPr lvl="0">
              <a:buNone/>
            </a:pPr>
            <a:r>
              <a:rPr lang="es-MX" sz="2400" dirty="0" smtClean="0">
                <a:effectLst>
                  <a:outerShdw blurRad="38100" dist="38100" dir="2700000" algn="tl">
                    <a:srgbClr val="000000">
                      <a:alpha val="43137"/>
                    </a:srgbClr>
                  </a:outerShdw>
                </a:effectLst>
              </a:rPr>
              <a:t> * 35% ANE Internacional</a:t>
            </a:r>
          </a:p>
          <a:p>
            <a:pPr lvl="0">
              <a:buNone/>
            </a:pPr>
            <a:r>
              <a:rPr lang="es-MX" sz="2400" dirty="0" smtClean="0">
                <a:effectLst>
                  <a:outerShdw blurRad="38100" dist="38100" dir="2700000" algn="tl">
                    <a:srgbClr val="000000">
                      <a:alpha val="43137"/>
                    </a:srgbClr>
                  </a:outerShdw>
                </a:effectLst>
              </a:rPr>
              <a:t> </a:t>
            </a:r>
            <a:endParaRPr lang="es-MX" sz="28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4734B7C2-AD4A-431A-88A7-B2CE32B0BDB0}" type="slidenum">
              <a:rPr lang="es-ES_tradnl" smtClean="0"/>
              <a:pPr>
                <a:defRPr/>
              </a:pPr>
              <a:t>17</a:t>
            </a:fld>
            <a:endParaRPr lang="es-ES_tradnl"/>
          </a:p>
        </p:txBody>
      </p:sp>
      <p:sp>
        <p:nvSpPr>
          <p:cNvPr id="5" name="4 CuadroTexto"/>
          <p:cNvSpPr txBox="1"/>
          <p:nvPr/>
        </p:nvSpPr>
        <p:spPr>
          <a:xfrm>
            <a:off x="251520" y="131148"/>
            <a:ext cx="8568952" cy="1569660"/>
          </a:xfrm>
          <a:prstGeom prst="rect">
            <a:avLst/>
          </a:prstGeom>
          <a:noFill/>
        </p:spPr>
        <p:txBody>
          <a:bodyPr wrap="square" rtlCol="0">
            <a:spAutoFit/>
          </a:bodyPr>
          <a:lstStyle/>
          <a:p>
            <a:pPr algn="ctr"/>
            <a:r>
              <a:rPr lang="es-MX" sz="3200" dirty="0" smtClean="0">
                <a:solidFill>
                  <a:schemeClr val="tx2"/>
                </a:solidFill>
              </a:rPr>
              <a:t>Apertura y Bendición del Bazar de la Misericordia:</a:t>
            </a:r>
          </a:p>
          <a:p>
            <a:pPr algn="ctr"/>
            <a:endParaRPr lang="es-MX" sz="1200" dirty="0" smtClean="0">
              <a:solidFill>
                <a:schemeClr val="tx2"/>
              </a:solidFill>
            </a:endParaRPr>
          </a:p>
          <a:p>
            <a:pPr algn="ctr"/>
            <a:r>
              <a:rPr lang="es-MX" sz="2000" dirty="0" smtClean="0"/>
              <a:t>Para la apertura se recomienda organizar una pequeña inauguración.</a:t>
            </a:r>
          </a:p>
        </p:txBody>
      </p:sp>
      <p:pic>
        <p:nvPicPr>
          <p:cNvPr id="6" name="Picture 2" descr="https://scontent-lax3-1.xx.fbcdn.net/hphotos-xfp1/v/t1.0-9/1964856_1431132420464915_1601182639_n.jpg?oh=cf3c1b3fefda973ef2a075425ce05b5f&amp;oe=5660884A"/>
          <p:cNvPicPr>
            <a:picLocks noChangeAspect="1" noChangeArrowheads="1"/>
          </p:cNvPicPr>
          <p:nvPr/>
        </p:nvPicPr>
        <p:blipFill>
          <a:blip r:embed="rId2" cstate="print">
            <a:lum bright="10000"/>
          </a:blip>
          <a:srcRect/>
          <a:stretch>
            <a:fillRect/>
          </a:stretch>
        </p:blipFill>
        <p:spPr bwMode="auto">
          <a:xfrm>
            <a:off x="1219290" y="1706556"/>
            <a:ext cx="6809094" cy="5106820"/>
          </a:xfrm>
          <a:prstGeom prst="rect">
            <a:avLst/>
          </a:prstGeom>
          <a:noFill/>
        </p:spPr>
      </p:pic>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4734B7C2-AD4A-431A-88A7-B2CE32B0BDB0}" type="slidenum">
              <a:rPr lang="es-ES_tradnl" smtClean="0"/>
              <a:pPr>
                <a:defRPr/>
              </a:pPr>
              <a:t>18</a:t>
            </a:fld>
            <a:endParaRPr lang="es-ES_tradnl"/>
          </a:p>
        </p:txBody>
      </p:sp>
      <p:grpSp>
        <p:nvGrpSpPr>
          <p:cNvPr id="5" name="4 Grupo"/>
          <p:cNvGrpSpPr/>
          <p:nvPr/>
        </p:nvGrpSpPr>
        <p:grpSpPr>
          <a:xfrm>
            <a:off x="107504" y="66450"/>
            <a:ext cx="9036496" cy="6791550"/>
            <a:chOff x="107504" y="66450"/>
            <a:chExt cx="9036496" cy="6791550"/>
          </a:xfrm>
        </p:grpSpPr>
        <p:pic>
          <p:nvPicPr>
            <p:cNvPr id="6" name="Picture 4" descr="https://scontent-dfw1-1.xx.fbcdn.net/hphotos-xfp1/v/t1.0-9/1782084_1431209933790497_1094851155_n.jpg?oh=92e3328d3742725d7e79357ebc18b127&amp;oe=56976966"/>
            <p:cNvPicPr>
              <a:picLocks noChangeAspect="1" noChangeArrowheads="1"/>
            </p:cNvPicPr>
            <p:nvPr/>
          </p:nvPicPr>
          <p:blipFill>
            <a:blip r:embed="rId2" cstate="print"/>
            <a:srcRect t="31936"/>
            <a:stretch>
              <a:fillRect/>
            </a:stretch>
          </p:blipFill>
          <p:spPr bwMode="auto">
            <a:xfrm>
              <a:off x="107504" y="863715"/>
              <a:ext cx="5400600" cy="3069341"/>
            </a:xfrm>
            <a:prstGeom prst="rect">
              <a:avLst/>
            </a:prstGeom>
            <a:noFill/>
          </p:spPr>
        </p:pic>
        <p:pic>
          <p:nvPicPr>
            <p:cNvPr id="7" name="Picture 6" descr="https://scontent-dfw1-1.xx.fbcdn.net/hphotos-xpa1/v/t1.0-9/6982_1431132353798255_1991950828_n.jpg?oh=ecfa2909ee766ce6c63274952c244dd2&amp;oe=5698FF95"/>
            <p:cNvPicPr>
              <a:picLocks noChangeAspect="1" noChangeArrowheads="1"/>
            </p:cNvPicPr>
            <p:nvPr/>
          </p:nvPicPr>
          <p:blipFill>
            <a:blip r:embed="rId3" cstate="print"/>
            <a:srcRect/>
            <a:stretch>
              <a:fillRect/>
            </a:stretch>
          </p:blipFill>
          <p:spPr bwMode="auto">
            <a:xfrm>
              <a:off x="4439478" y="3329608"/>
              <a:ext cx="4704522" cy="3528392"/>
            </a:xfrm>
            <a:prstGeom prst="rect">
              <a:avLst/>
            </a:prstGeom>
            <a:noFill/>
          </p:spPr>
        </p:pic>
        <p:sp>
          <p:nvSpPr>
            <p:cNvPr id="8" name="7 CuadroTexto"/>
            <p:cNvSpPr txBox="1"/>
            <p:nvPr/>
          </p:nvSpPr>
          <p:spPr>
            <a:xfrm>
              <a:off x="179512" y="4429561"/>
              <a:ext cx="4067944" cy="1631216"/>
            </a:xfrm>
            <a:prstGeom prst="rect">
              <a:avLst/>
            </a:prstGeom>
            <a:noFill/>
          </p:spPr>
          <p:txBody>
            <a:bodyPr wrap="square" rtlCol="0">
              <a:spAutoFit/>
            </a:bodyPr>
            <a:lstStyle/>
            <a:p>
              <a:pPr algn="just"/>
              <a:r>
                <a:rPr lang="es-MX" sz="2000" dirty="0" smtClean="0"/>
                <a:t>En los primeros días, hubo necesidad de organizar y formar a los donadores mediante fila para entraran por grupos para evitar un caos</a:t>
              </a:r>
              <a:endParaRPr lang="es-MX" sz="2000" dirty="0"/>
            </a:p>
          </p:txBody>
        </p:sp>
        <p:pic>
          <p:nvPicPr>
            <p:cNvPr id="9" name="Picture 8" descr="https://scontent-dfw1-1.xx.fbcdn.net/hphotos-xaf1/v/t1.0-9/10360557_1457083864536437_8646672400239185790_n.jpg?oh=3dca5ada77f75f86861b28cd2269933f&amp;oe=56981958"/>
            <p:cNvPicPr>
              <a:picLocks noChangeAspect="1" noChangeArrowheads="1"/>
            </p:cNvPicPr>
            <p:nvPr/>
          </p:nvPicPr>
          <p:blipFill>
            <a:blip r:embed="rId4" cstate="print"/>
            <a:srcRect l="29525"/>
            <a:stretch>
              <a:fillRect/>
            </a:stretch>
          </p:blipFill>
          <p:spPr bwMode="auto">
            <a:xfrm>
              <a:off x="5868144" y="66450"/>
              <a:ext cx="3024336" cy="3218534"/>
            </a:xfrm>
            <a:prstGeom prst="rect">
              <a:avLst/>
            </a:prstGeom>
            <a:noFill/>
          </p:spPr>
        </p:pic>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BRENDA\Desktop\Monica\Bazar\FOTOS\muletas a prestamo.jpg"/>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19584" t="16811"/>
          <a:stretch/>
        </p:blipFill>
        <p:spPr bwMode="auto">
          <a:xfrm>
            <a:off x="4788024" y="908720"/>
            <a:ext cx="4176464" cy="5760640"/>
          </a:xfrm>
          <a:prstGeom prst="rect">
            <a:avLst/>
          </a:prstGeom>
          <a:noFill/>
          <a:extLst>
            <a:ext uri="{909E8E84-426E-40DD-AFC4-6F175D3DCCD1}">
              <a14:hiddenFill xmlns:a14="http://schemas.microsoft.com/office/drawing/2010/main" xmlns="">
                <a:solidFill>
                  <a:srgbClr val="FFFFFF"/>
                </a:solidFill>
              </a14:hiddenFill>
            </a:ext>
          </a:extLst>
        </p:spPr>
      </p:pic>
      <p:sp>
        <p:nvSpPr>
          <p:cNvPr id="4" name="3 Marcador de número de diapositiva"/>
          <p:cNvSpPr>
            <a:spLocks noGrp="1"/>
          </p:cNvSpPr>
          <p:nvPr>
            <p:ph type="sldNum" sz="quarter" idx="12"/>
          </p:nvPr>
        </p:nvSpPr>
        <p:spPr/>
        <p:txBody>
          <a:bodyPr/>
          <a:lstStyle/>
          <a:p>
            <a:pPr>
              <a:defRPr/>
            </a:pPr>
            <a:fld id="{4734B7C2-AD4A-431A-88A7-B2CE32B0BDB0}" type="slidenum">
              <a:rPr lang="es-ES_tradnl" smtClean="0"/>
              <a:pPr>
                <a:defRPr/>
              </a:pPr>
              <a:t>19</a:t>
            </a:fld>
            <a:endParaRPr lang="es-ES_tradnl"/>
          </a:p>
        </p:txBody>
      </p:sp>
      <p:sp>
        <p:nvSpPr>
          <p:cNvPr id="5" name="4 CuadroTexto"/>
          <p:cNvSpPr txBox="1"/>
          <p:nvPr/>
        </p:nvSpPr>
        <p:spPr>
          <a:xfrm>
            <a:off x="251520" y="2060848"/>
            <a:ext cx="4104456" cy="2739211"/>
          </a:xfrm>
          <a:prstGeom prst="rect">
            <a:avLst/>
          </a:prstGeom>
          <a:noFill/>
        </p:spPr>
        <p:txBody>
          <a:bodyPr wrap="square" rtlCol="0">
            <a:spAutoFit/>
          </a:bodyPr>
          <a:lstStyle/>
          <a:p>
            <a:r>
              <a:rPr lang="es-MX" sz="2400" dirty="0" smtClean="0">
                <a:solidFill>
                  <a:schemeClr val="tx2"/>
                </a:solidFill>
              </a:rPr>
              <a:t>Como recomendación las Sillas de ruedas, Muletas y Andadores.</a:t>
            </a:r>
          </a:p>
          <a:p>
            <a:pPr algn="just"/>
            <a:endParaRPr lang="es-MX" sz="2000" dirty="0" smtClean="0"/>
          </a:p>
          <a:p>
            <a:pPr algn="just"/>
            <a:r>
              <a:rPr lang="es-MX" sz="2000" dirty="0" smtClean="0"/>
              <a:t>Sean a préstamo,  para cuando ya no las ocupen puedan regresarlas y seguir con ese tipo de procedimiento.</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ecxF6FD5DD3-C12E-417C-84AE-3A3C1F81075B" descr="cid:F6FD5DD3-C12E-417C-84AE-3A3C1F81075B"/>
          <p:cNvPicPr>
            <a:picLocks noChangeAspect="1" noChangeArrowheads="1"/>
          </p:cNvPicPr>
          <p:nvPr/>
        </p:nvPicPr>
        <p:blipFill rotWithShape="1">
          <a:blip r:embed="rId2" r:link="rId3" cstate="print">
            <a:extLst>
              <a:ext uri="{28A0092B-C50C-407E-A947-70E740481C1C}">
                <a14:useLocalDpi xmlns:a14="http://schemas.microsoft.com/office/drawing/2010/main" xmlns="" val="0"/>
              </a:ext>
            </a:extLst>
          </a:blip>
          <a:srcRect t="5667" b="26167"/>
          <a:stretch/>
        </p:blipFill>
        <p:spPr bwMode="auto">
          <a:xfrm>
            <a:off x="323528" y="1556792"/>
            <a:ext cx="8495696" cy="403244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229600" cy="1143000"/>
          </a:xfrm>
        </p:spPr>
        <p:txBody>
          <a:bodyPr/>
          <a:lstStyle/>
          <a:p>
            <a:r>
              <a:rPr lang="es-MX" sz="3200" dirty="0" smtClean="0"/>
              <a:t>Ingresos por Donativos</a:t>
            </a:r>
            <a:br>
              <a:rPr lang="es-MX" sz="3200" dirty="0" smtClean="0"/>
            </a:br>
            <a:r>
              <a:rPr lang="es-MX" sz="3200" dirty="0" smtClean="0"/>
              <a:t>Bazar de la Misericordia</a:t>
            </a:r>
            <a:endParaRPr lang="es-MX" sz="3200" dirty="0"/>
          </a:p>
        </p:txBody>
      </p:sp>
      <p:sp>
        <p:nvSpPr>
          <p:cNvPr id="4" name="3 Marcador de número de diapositiva"/>
          <p:cNvSpPr>
            <a:spLocks noGrp="1"/>
          </p:cNvSpPr>
          <p:nvPr>
            <p:ph type="sldNum" sz="quarter" idx="12"/>
          </p:nvPr>
        </p:nvSpPr>
        <p:spPr/>
        <p:txBody>
          <a:bodyPr/>
          <a:lstStyle/>
          <a:p>
            <a:pPr>
              <a:defRPr/>
            </a:pPr>
            <a:fld id="{4734B7C2-AD4A-431A-88A7-B2CE32B0BDB0}" type="slidenum">
              <a:rPr lang="es-ES_tradnl" smtClean="0"/>
              <a:pPr>
                <a:defRPr/>
              </a:pPr>
              <a:t>20</a:t>
            </a:fld>
            <a:endParaRPr lang="es-ES_tradnl"/>
          </a:p>
        </p:txBody>
      </p:sp>
      <p:pic>
        <p:nvPicPr>
          <p:cNvPr id="1026" name="Picture 2"/>
          <p:cNvPicPr>
            <a:picLocks noChangeAspect="1" noChangeArrowheads="1"/>
          </p:cNvPicPr>
          <p:nvPr/>
        </p:nvPicPr>
        <p:blipFill>
          <a:blip r:embed="rId2" cstate="print"/>
          <a:srcRect l="24071" t="26578" r="29995" b="11782"/>
          <a:stretch>
            <a:fillRect/>
          </a:stretch>
        </p:blipFill>
        <p:spPr bwMode="auto">
          <a:xfrm>
            <a:off x="1259632" y="1440160"/>
            <a:ext cx="6549327" cy="494116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0" fill="hold"/>
                                        <p:tgtEl>
                                          <p:spTgt spid="1026"/>
                                        </p:tgtEl>
                                        <p:attrNameLst>
                                          <p:attrName>ppt_x</p:attrName>
                                        </p:attrNameLst>
                                      </p:cBhvr>
                                      <p:tavLst>
                                        <p:tav tm="0">
                                          <p:val>
                                            <p:strVal val="#ppt_x"/>
                                          </p:val>
                                        </p:tav>
                                        <p:tav tm="100000">
                                          <p:val>
                                            <p:strVal val="#ppt_x"/>
                                          </p:val>
                                        </p:tav>
                                      </p:tavLst>
                                    </p:anim>
                                    <p:anim calcmode="lin" valueType="num">
                                      <p:cBhvr additive="base">
                                        <p:cTn id="8" dur="50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4734B7C2-AD4A-431A-88A7-B2CE32B0BDB0}" type="slidenum">
              <a:rPr lang="es-ES_tradnl" smtClean="0"/>
              <a:pPr>
                <a:defRPr/>
              </a:pPr>
              <a:t>21</a:t>
            </a:fld>
            <a:endParaRPr lang="es-ES_tradnl"/>
          </a:p>
        </p:txBody>
      </p:sp>
      <p:sp>
        <p:nvSpPr>
          <p:cNvPr id="5" name="4 CuadroTexto"/>
          <p:cNvSpPr txBox="1"/>
          <p:nvPr/>
        </p:nvSpPr>
        <p:spPr>
          <a:xfrm>
            <a:off x="395536" y="465921"/>
            <a:ext cx="8496944" cy="5555367"/>
          </a:xfrm>
          <a:prstGeom prst="rect">
            <a:avLst/>
          </a:prstGeom>
          <a:noFill/>
        </p:spPr>
        <p:txBody>
          <a:bodyPr wrap="square" rtlCol="0">
            <a:spAutoFit/>
          </a:bodyPr>
          <a:lstStyle/>
          <a:p>
            <a:pPr>
              <a:buClr>
                <a:srgbClr val="FF9900"/>
              </a:buClr>
              <a:buSzPct val="150000"/>
            </a:pPr>
            <a:r>
              <a:rPr lang="es-MX" sz="2400" dirty="0" smtClean="0">
                <a:solidFill>
                  <a:schemeClr val="tx2"/>
                </a:solidFill>
              </a:rPr>
              <a:t>Gastos Solventados con los donativos del Bazar </a:t>
            </a:r>
          </a:p>
          <a:p>
            <a:pPr>
              <a:buClr>
                <a:srgbClr val="FF9900"/>
              </a:buClr>
              <a:buSzPct val="150000"/>
            </a:pPr>
            <a:r>
              <a:rPr lang="es-MX" dirty="0" smtClean="0"/>
              <a:t> </a:t>
            </a:r>
          </a:p>
          <a:p>
            <a:pPr>
              <a:spcBef>
                <a:spcPts val="600"/>
              </a:spcBef>
              <a:spcAft>
                <a:spcPts val="600"/>
              </a:spcAft>
              <a:buClr>
                <a:srgbClr val="FF9900"/>
              </a:buClr>
              <a:buSzPct val="150000"/>
              <a:buFont typeface="Wingdings" pitchFamily="2" charset="2"/>
              <a:buChar char="§"/>
            </a:pPr>
            <a:r>
              <a:rPr lang="es-MX" sz="2000" dirty="0" smtClean="0"/>
              <a:t>Apoyo a Parroquias y a Congregaciones Religiosas</a:t>
            </a:r>
          </a:p>
          <a:p>
            <a:pPr>
              <a:spcBef>
                <a:spcPts val="600"/>
              </a:spcBef>
              <a:spcAft>
                <a:spcPts val="600"/>
              </a:spcAft>
              <a:buClr>
                <a:srgbClr val="FF9900"/>
              </a:buClr>
              <a:buSzPct val="150000"/>
              <a:buFont typeface="Wingdings" pitchFamily="2" charset="2"/>
              <a:buChar char="§"/>
            </a:pPr>
            <a:r>
              <a:rPr lang="es-MX" sz="2000" dirty="0" smtClean="0"/>
              <a:t> Desayunador Col. Estudiantil </a:t>
            </a:r>
            <a:r>
              <a:rPr lang="es-MX" dirty="0" smtClean="0"/>
              <a:t>(Catecismo, Apoyo a Sacramentos, Alimento, Despensas, Posadas y Festejos)</a:t>
            </a:r>
            <a:endParaRPr lang="es-MX" sz="2000" dirty="0" smtClean="0"/>
          </a:p>
          <a:p>
            <a:pPr>
              <a:spcBef>
                <a:spcPts val="600"/>
              </a:spcBef>
              <a:spcAft>
                <a:spcPts val="600"/>
              </a:spcAft>
              <a:buClr>
                <a:srgbClr val="FF9900"/>
              </a:buClr>
              <a:buSzPct val="150000"/>
              <a:buFont typeface="Wingdings" pitchFamily="2" charset="2"/>
              <a:buChar char="§"/>
            </a:pPr>
            <a:r>
              <a:rPr lang="es-MX" sz="2000" dirty="0" smtClean="0"/>
              <a:t> Comedor San Agustín </a:t>
            </a:r>
            <a:r>
              <a:rPr lang="es-MX" dirty="0" smtClean="0"/>
              <a:t>(Catecismo, Apoyo a Sacramentos, Alimento, Despensas, Posadas y Festejos)</a:t>
            </a:r>
            <a:endParaRPr lang="es-MX" sz="2000" dirty="0" smtClean="0"/>
          </a:p>
          <a:p>
            <a:pPr>
              <a:spcBef>
                <a:spcPts val="600"/>
              </a:spcBef>
              <a:spcAft>
                <a:spcPts val="600"/>
              </a:spcAft>
              <a:buClr>
                <a:srgbClr val="FF9900"/>
              </a:buClr>
              <a:buSzPct val="150000"/>
              <a:buFont typeface="Wingdings" pitchFamily="2" charset="2"/>
              <a:buChar char="§"/>
            </a:pPr>
            <a:r>
              <a:rPr lang="es-MX" sz="2000" dirty="0" smtClean="0"/>
              <a:t> Labor Penitenciaria </a:t>
            </a:r>
            <a:r>
              <a:rPr lang="es-MX" dirty="0" smtClean="0"/>
              <a:t>(cobijas, medicinas, manualidades, liberaciones, mantenimiento a la Capilla, posadas y festejos)</a:t>
            </a:r>
          </a:p>
          <a:p>
            <a:pPr>
              <a:spcBef>
                <a:spcPts val="600"/>
              </a:spcBef>
              <a:spcAft>
                <a:spcPts val="600"/>
              </a:spcAft>
              <a:buClr>
                <a:srgbClr val="FF9900"/>
              </a:buClr>
              <a:buSzPct val="150000"/>
              <a:buFont typeface="Wingdings" pitchFamily="2" charset="2"/>
              <a:buChar char="§"/>
            </a:pPr>
            <a:r>
              <a:rPr lang="es-MX" sz="2000" dirty="0" smtClean="0"/>
              <a:t> Centro Tutelar </a:t>
            </a:r>
            <a:r>
              <a:rPr lang="es-MX" dirty="0" smtClean="0"/>
              <a:t>(Apoyo Espiritual, Posadas, Dulces, Gasolina)</a:t>
            </a:r>
          </a:p>
          <a:p>
            <a:pPr>
              <a:spcBef>
                <a:spcPts val="600"/>
              </a:spcBef>
              <a:spcAft>
                <a:spcPts val="600"/>
              </a:spcAft>
              <a:buClr>
                <a:srgbClr val="FF9900"/>
              </a:buClr>
              <a:buSzPct val="150000"/>
              <a:buFont typeface="Wingdings" pitchFamily="2" charset="2"/>
              <a:buChar char="§"/>
            </a:pPr>
            <a:r>
              <a:rPr lang="es-MX" sz="2000" dirty="0" smtClean="0"/>
              <a:t> 2 Centro de Adicciones </a:t>
            </a:r>
            <a:r>
              <a:rPr lang="es-MX" dirty="0" smtClean="0"/>
              <a:t>(Apoyo Espiritual, Cobijas, Posadas, Festejos , Galletas por Semana)</a:t>
            </a:r>
            <a:endParaRPr lang="es-MX" sz="2000" dirty="0" smtClean="0"/>
          </a:p>
          <a:p>
            <a:pPr>
              <a:spcBef>
                <a:spcPts val="600"/>
              </a:spcBef>
              <a:spcAft>
                <a:spcPts val="600"/>
              </a:spcAft>
              <a:buClr>
                <a:srgbClr val="FF9900"/>
              </a:buClr>
              <a:buSzPct val="150000"/>
              <a:buFont typeface="Wingdings" pitchFamily="2" charset="2"/>
              <a:buChar char="§"/>
            </a:pPr>
            <a:r>
              <a:rPr lang="es-MX" sz="2000" dirty="0" smtClean="0"/>
              <a:t> Hospital General y Hospital Infantil </a:t>
            </a:r>
            <a:r>
              <a:rPr lang="es-MX" dirty="0" smtClean="0"/>
              <a:t>(Estampas, Apoyos varios)</a:t>
            </a:r>
            <a:endParaRPr lang="es-MX" sz="2000" dirty="0" smtClean="0"/>
          </a:p>
          <a:p>
            <a:pPr>
              <a:spcBef>
                <a:spcPts val="600"/>
              </a:spcBef>
              <a:spcAft>
                <a:spcPts val="600"/>
              </a:spcAft>
              <a:buClr>
                <a:srgbClr val="FF9900"/>
              </a:buClr>
              <a:buSzPct val="150000"/>
              <a:buFont typeface="Wingdings" pitchFamily="2" charset="2"/>
              <a:buChar char="§"/>
            </a:pPr>
            <a:r>
              <a:rPr lang="es-MX" sz="2000" dirty="0" smtClean="0"/>
              <a:t> Asilo Adulto Mayores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 presetClass="entr" presetSubtype="4" fill="hold" nodeType="after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 calcmode="lin" valueType="num">
                                      <p:cBhvr additive="base">
                                        <p:cTn id="16"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2" presetClass="entr" presetSubtype="4" fill="hold" nodeType="after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additive="base">
                                        <p:cTn id="21" dur="20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2" dur="20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par>
                          <p:cTn id="23" fill="hold">
                            <p:stCondLst>
                              <p:cond delay="3000"/>
                            </p:stCondLst>
                            <p:childTnLst>
                              <p:par>
                                <p:cTn id="24" presetID="2" presetClass="entr" presetSubtype="4" fill="hold" nodeType="afterEffect">
                                  <p:stCondLst>
                                    <p:cond delay="0"/>
                                  </p:stCondLst>
                                  <p:childTnLst>
                                    <p:set>
                                      <p:cBhvr>
                                        <p:cTn id="25" dur="1" fill="hold">
                                          <p:stCondLst>
                                            <p:cond delay="0"/>
                                          </p:stCondLst>
                                        </p:cTn>
                                        <p:tgtEl>
                                          <p:spTgt spid="5">
                                            <p:txEl>
                                              <p:pRg st="4" end="4"/>
                                            </p:txEl>
                                          </p:spTgt>
                                        </p:tgtEl>
                                        <p:attrNameLst>
                                          <p:attrName>style.visibility</p:attrName>
                                        </p:attrNameLst>
                                      </p:cBhvr>
                                      <p:to>
                                        <p:strVal val="visible"/>
                                      </p:to>
                                    </p:set>
                                    <p:anim calcmode="lin" valueType="num">
                                      <p:cBhvr additive="base">
                                        <p:cTn id="26" dur="20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7" dur="20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par>
                          <p:cTn id="28" fill="hold">
                            <p:stCondLst>
                              <p:cond delay="5000"/>
                            </p:stCondLst>
                            <p:childTnLst>
                              <p:par>
                                <p:cTn id="29" presetID="2" presetClass="entr" presetSubtype="1" fill="hold" nodeType="after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20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5">
                                            <p:txEl>
                                              <p:pRg st="5" end="5"/>
                                            </p:txEl>
                                          </p:spTgt>
                                        </p:tgtEl>
                                        <p:attrNameLst>
                                          <p:attrName>ppt_y</p:attrName>
                                        </p:attrNameLst>
                                      </p:cBhvr>
                                      <p:tavLst>
                                        <p:tav tm="0">
                                          <p:val>
                                            <p:strVal val="0-#ppt_h/2"/>
                                          </p:val>
                                        </p:tav>
                                        <p:tav tm="100000">
                                          <p:val>
                                            <p:strVal val="#ppt_y"/>
                                          </p:val>
                                        </p:tav>
                                      </p:tavLst>
                                    </p:anim>
                                  </p:childTnLst>
                                </p:cTn>
                              </p:par>
                            </p:childTnLst>
                          </p:cTn>
                        </p:par>
                        <p:par>
                          <p:cTn id="33" fill="hold">
                            <p:stCondLst>
                              <p:cond delay="7000"/>
                            </p:stCondLst>
                            <p:childTnLst>
                              <p:par>
                                <p:cTn id="34" presetID="2" presetClass="entr" presetSubtype="4" fill="hold" nodeType="afterEffect">
                                  <p:stCondLst>
                                    <p:cond delay="0"/>
                                  </p:stCondLst>
                                  <p:childTnLst>
                                    <p:set>
                                      <p:cBhvr>
                                        <p:cTn id="35" dur="1" fill="hold">
                                          <p:stCondLst>
                                            <p:cond delay="0"/>
                                          </p:stCondLst>
                                        </p:cTn>
                                        <p:tgtEl>
                                          <p:spTgt spid="5">
                                            <p:txEl>
                                              <p:pRg st="6" end="6"/>
                                            </p:txEl>
                                          </p:spTgt>
                                        </p:tgtEl>
                                        <p:attrNameLst>
                                          <p:attrName>style.visibility</p:attrName>
                                        </p:attrNameLst>
                                      </p:cBhvr>
                                      <p:to>
                                        <p:strVal val="visible"/>
                                      </p:to>
                                    </p:set>
                                    <p:anim calcmode="lin" valueType="num">
                                      <p:cBhvr additive="base">
                                        <p:cTn id="36" dur="20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7" dur="20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par>
                          <p:cTn id="38" fill="hold">
                            <p:stCondLst>
                              <p:cond delay="9000"/>
                            </p:stCondLst>
                            <p:childTnLst>
                              <p:par>
                                <p:cTn id="39" presetID="2" presetClass="entr" presetSubtype="4" fill="hold" nodeType="afterEffect">
                                  <p:stCondLst>
                                    <p:cond delay="0"/>
                                  </p:stCondLst>
                                  <p:childTnLst>
                                    <p:set>
                                      <p:cBhvr>
                                        <p:cTn id="40" dur="1" fill="hold">
                                          <p:stCondLst>
                                            <p:cond delay="0"/>
                                          </p:stCondLst>
                                        </p:cTn>
                                        <p:tgtEl>
                                          <p:spTgt spid="5">
                                            <p:txEl>
                                              <p:pRg st="7" end="7"/>
                                            </p:txEl>
                                          </p:spTgt>
                                        </p:tgtEl>
                                        <p:attrNameLst>
                                          <p:attrName>style.visibility</p:attrName>
                                        </p:attrNameLst>
                                      </p:cBhvr>
                                      <p:to>
                                        <p:strVal val="visible"/>
                                      </p:to>
                                    </p:set>
                                    <p:anim calcmode="lin" valueType="num">
                                      <p:cBhvr additive="base">
                                        <p:cTn id="41" dur="20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par>
                          <p:cTn id="43" fill="hold">
                            <p:stCondLst>
                              <p:cond delay="11000"/>
                            </p:stCondLst>
                            <p:childTnLst>
                              <p:par>
                                <p:cTn id="44" presetID="2" presetClass="entr" presetSubtype="4" fill="hold" nodeType="afterEffect">
                                  <p:stCondLst>
                                    <p:cond delay="0"/>
                                  </p:stCondLst>
                                  <p:childTnLst>
                                    <p:set>
                                      <p:cBhvr>
                                        <p:cTn id="45" dur="1" fill="hold">
                                          <p:stCondLst>
                                            <p:cond delay="0"/>
                                          </p:stCondLst>
                                        </p:cTn>
                                        <p:tgtEl>
                                          <p:spTgt spid="5">
                                            <p:txEl>
                                              <p:pRg st="8" end="8"/>
                                            </p:txEl>
                                          </p:spTgt>
                                        </p:tgtEl>
                                        <p:attrNameLst>
                                          <p:attrName>style.visibility</p:attrName>
                                        </p:attrNameLst>
                                      </p:cBhvr>
                                      <p:to>
                                        <p:strVal val="visible"/>
                                      </p:to>
                                    </p:set>
                                    <p:anim calcmode="lin" valueType="num">
                                      <p:cBhvr additive="base">
                                        <p:cTn id="46" dur="20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47" dur="20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par>
                          <p:cTn id="48" fill="hold">
                            <p:stCondLst>
                              <p:cond delay="13000"/>
                            </p:stCondLst>
                            <p:childTnLst>
                              <p:par>
                                <p:cTn id="49" presetID="2" presetClass="entr" presetSubtype="4" fill="hold" nodeType="afterEffect">
                                  <p:stCondLst>
                                    <p:cond delay="0"/>
                                  </p:stCondLst>
                                  <p:childTnLst>
                                    <p:set>
                                      <p:cBhvr>
                                        <p:cTn id="50" dur="1" fill="hold">
                                          <p:stCondLst>
                                            <p:cond delay="0"/>
                                          </p:stCondLst>
                                        </p:cTn>
                                        <p:tgtEl>
                                          <p:spTgt spid="5">
                                            <p:txEl>
                                              <p:pRg st="9" end="9"/>
                                            </p:txEl>
                                          </p:spTgt>
                                        </p:tgtEl>
                                        <p:attrNameLst>
                                          <p:attrName>style.visibility</p:attrName>
                                        </p:attrNameLst>
                                      </p:cBhvr>
                                      <p:to>
                                        <p:strVal val="visible"/>
                                      </p:to>
                                    </p:set>
                                    <p:anim calcmode="lin" valueType="num">
                                      <p:cBhvr additive="base">
                                        <p:cTn id="51" dur="20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52" dur="20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4734B7C2-AD4A-431A-88A7-B2CE32B0BDB0}" type="slidenum">
              <a:rPr lang="es-ES_tradnl" smtClean="0"/>
              <a:pPr>
                <a:defRPr/>
              </a:pPr>
              <a:t>22</a:t>
            </a:fld>
            <a:endParaRPr lang="es-ES_tradnl"/>
          </a:p>
        </p:txBody>
      </p:sp>
      <p:sp>
        <p:nvSpPr>
          <p:cNvPr id="5" name="4 CuadroTexto"/>
          <p:cNvSpPr txBox="1"/>
          <p:nvPr/>
        </p:nvSpPr>
        <p:spPr>
          <a:xfrm>
            <a:off x="395536" y="116632"/>
            <a:ext cx="8496944" cy="2708434"/>
          </a:xfrm>
          <a:prstGeom prst="rect">
            <a:avLst/>
          </a:prstGeom>
          <a:noFill/>
        </p:spPr>
        <p:txBody>
          <a:bodyPr wrap="square" rtlCol="0">
            <a:spAutoFit/>
          </a:bodyPr>
          <a:lstStyle/>
          <a:p>
            <a:pPr>
              <a:buClr>
                <a:srgbClr val="FF9900"/>
              </a:buClr>
              <a:buSzPct val="150000"/>
            </a:pPr>
            <a:endParaRPr lang="es-MX" sz="2000" dirty="0" smtClean="0"/>
          </a:p>
          <a:p>
            <a:pPr>
              <a:spcBef>
                <a:spcPts val="600"/>
              </a:spcBef>
              <a:spcAft>
                <a:spcPts val="600"/>
              </a:spcAft>
              <a:buClr>
                <a:srgbClr val="FF9900"/>
              </a:buClr>
              <a:buSzPct val="150000"/>
              <a:buFont typeface="Wingdings" pitchFamily="2" charset="2"/>
              <a:buChar char="§"/>
            </a:pPr>
            <a:r>
              <a:rPr lang="es-MX" sz="2000" dirty="0" smtClean="0"/>
              <a:t> 2 Becas para Seminaristas (apoyos mensuales, cursos, medicamentos)</a:t>
            </a:r>
          </a:p>
          <a:p>
            <a:pPr>
              <a:spcBef>
                <a:spcPts val="600"/>
              </a:spcBef>
              <a:spcAft>
                <a:spcPts val="600"/>
              </a:spcAft>
              <a:buClr>
                <a:srgbClr val="FF9900"/>
              </a:buClr>
              <a:buSzPct val="150000"/>
              <a:buFont typeface="Wingdings" pitchFamily="2" charset="2"/>
              <a:buChar char="§"/>
            </a:pPr>
            <a:r>
              <a:rPr lang="es-MX" sz="2000" dirty="0" smtClean="0"/>
              <a:t> Gastos Fijos del Bazar de la Misericordia (Sueldos y Servicios)</a:t>
            </a:r>
          </a:p>
          <a:p>
            <a:pPr>
              <a:spcBef>
                <a:spcPts val="600"/>
              </a:spcBef>
              <a:spcAft>
                <a:spcPts val="600"/>
              </a:spcAft>
              <a:buClr>
                <a:srgbClr val="FF9900"/>
              </a:buClr>
              <a:buSzPct val="150000"/>
              <a:buFont typeface="Wingdings" pitchFamily="2" charset="2"/>
              <a:buChar char="§"/>
            </a:pPr>
            <a:r>
              <a:rPr lang="es-MX" sz="2000" dirty="0" smtClean="0"/>
              <a:t> Apoyo Solidarios a Particulares </a:t>
            </a:r>
            <a:r>
              <a:rPr lang="es-MX" dirty="0" smtClean="0"/>
              <a:t>(Equipo Medico, Ropa, Medicinas, Despensas, Pañales, transporte)</a:t>
            </a:r>
            <a:endParaRPr lang="es-MX" sz="2000" dirty="0" smtClean="0"/>
          </a:p>
          <a:p>
            <a:pPr>
              <a:buClr>
                <a:srgbClr val="FF9900"/>
              </a:buClr>
              <a:buSzPct val="150000"/>
            </a:pPr>
            <a:endParaRPr lang="es-MX" sz="2000" dirty="0" smtClean="0"/>
          </a:p>
          <a:p>
            <a:pPr>
              <a:buClr>
                <a:srgbClr val="FF9900"/>
              </a:buClr>
              <a:buSzPct val="150000"/>
              <a:buFont typeface="Wingdings" pitchFamily="2" charset="2"/>
              <a:buChar char="§"/>
            </a:pPr>
            <a:r>
              <a:rPr lang="es-MX" sz="2000" dirty="0" smtClean="0"/>
              <a:t> </a:t>
            </a:r>
            <a:r>
              <a:rPr lang="es-MX" sz="2000" b="1" dirty="0" smtClean="0">
                <a:solidFill>
                  <a:schemeClr val="tx2"/>
                </a:solidFill>
              </a:rPr>
              <a:t>Apoyo ANE General con $ 330,000.00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4" fill="hold" nodeType="after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 calcmode="lin" valueType="num">
                                      <p:cBhvr additive="base">
                                        <p:cTn id="12" dur="20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4" fill="hold" nodeType="after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 calcmode="lin" valueType="num">
                                      <p:cBhvr additive="base">
                                        <p:cTn id="17" dur="20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5">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1" fill="hold"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anim calcmode="lin" valueType="num">
                                      <p:cBhvr additive="base">
                                        <p:cTn id="21" dur="20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2" dur="2000" fill="hold"/>
                                        <p:tgtEl>
                                          <p:spTgt spid="5">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44624"/>
            <a:ext cx="1810544" cy="1143000"/>
          </a:xfrm>
        </p:spPr>
        <p:txBody>
          <a:bodyPr/>
          <a:lstStyle/>
          <a:p>
            <a:pPr algn="l" eaLnBrk="1" hangingPunct="1">
              <a:defRPr/>
            </a:pPr>
            <a:r>
              <a:rPr lang="es-MX" dirty="0" smtClean="0"/>
              <a:t>Misión</a:t>
            </a:r>
            <a:endParaRPr lang="es-ES_tradnl" dirty="0" smtClean="0"/>
          </a:p>
        </p:txBody>
      </p:sp>
      <p:sp>
        <p:nvSpPr>
          <p:cNvPr id="16387" name="Rectangle 3"/>
          <p:cNvSpPr>
            <a:spLocks noGrp="1" noChangeArrowheads="1"/>
          </p:cNvSpPr>
          <p:nvPr>
            <p:ph type="body" idx="1"/>
          </p:nvPr>
        </p:nvSpPr>
        <p:spPr>
          <a:xfrm>
            <a:off x="457200" y="1052736"/>
            <a:ext cx="8229600" cy="3240360"/>
          </a:xfrm>
        </p:spPr>
        <p:txBody>
          <a:bodyPr/>
          <a:lstStyle/>
          <a:p>
            <a:pPr algn="just"/>
            <a:r>
              <a:rPr lang="es-MX" sz="2200" dirty="0" smtClean="0"/>
              <a:t>Promoviendo una Cruzada de Misericordia, ser una fuente de sustentabilidad para el Apostolado de la Nueva Evangelización en general, y para cada uno de los centros diocesanos del ANE donde se constituyan los bazares en particular; propiciando la consolidación y el crecimiento de esta Obra de Dios, y sirviendo como una fuente de apoyo económico directo para las obras de misericordia que se desarrollan a través de los Ministerios de Servicio, así como para las múltiples necesidades de cada comunidad.</a:t>
            </a:r>
          </a:p>
        </p:txBody>
      </p:sp>
      <p:sp>
        <p:nvSpPr>
          <p:cNvPr id="4" name="Slide Number Placeholder 3"/>
          <p:cNvSpPr>
            <a:spLocks noGrp="1"/>
          </p:cNvSpPr>
          <p:nvPr>
            <p:ph type="sldNum" sz="quarter" idx="12"/>
          </p:nvPr>
        </p:nvSpPr>
        <p:spPr/>
        <p:txBody>
          <a:bodyPr/>
          <a:lstStyle/>
          <a:p>
            <a:pPr>
              <a:defRPr/>
            </a:pPr>
            <a:fld id="{26C6C1B1-866A-42A9-9A00-5DB1298599D8}" type="slidenum">
              <a:rPr lang="es-ES_tradnl" smtClean="0"/>
              <a:pPr>
                <a:defRPr/>
              </a:pPr>
              <a:t>3</a:t>
            </a:fld>
            <a:endParaRPr lang="es-ES_tradnl" dirty="0"/>
          </a:p>
        </p:txBody>
      </p:sp>
      <p:sp>
        <p:nvSpPr>
          <p:cNvPr id="5" name="4 CuadroTexto"/>
          <p:cNvSpPr txBox="1"/>
          <p:nvPr/>
        </p:nvSpPr>
        <p:spPr>
          <a:xfrm>
            <a:off x="611560" y="4243735"/>
            <a:ext cx="2664296" cy="769441"/>
          </a:xfrm>
          <a:prstGeom prst="rect">
            <a:avLst/>
          </a:prstGeom>
          <a:noFill/>
        </p:spPr>
        <p:txBody>
          <a:bodyPr wrap="square" rtlCol="0">
            <a:spAutoFit/>
          </a:bodyPr>
          <a:lstStyle/>
          <a:p>
            <a:r>
              <a:rPr lang="es-MX" sz="4400" dirty="0" smtClean="0">
                <a:solidFill>
                  <a:schemeClr val="tx2"/>
                </a:solidFill>
              </a:rPr>
              <a:t>Concepto</a:t>
            </a:r>
            <a:endParaRPr lang="es-MX" sz="4400" dirty="0">
              <a:solidFill>
                <a:schemeClr val="tx2"/>
              </a:solidFill>
            </a:endParaRPr>
          </a:p>
        </p:txBody>
      </p:sp>
      <p:sp>
        <p:nvSpPr>
          <p:cNvPr id="6" name="Rectangle 3"/>
          <p:cNvSpPr txBox="1">
            <a:spLocks noChangeArrowheads="1"/>
          </p:cNvSpPr>
          <p:nvPr/>
        </p:nvSpPr>
        <p:spPr bwMode="auto">
          <a:xfrm>
            <a:off x="609600" y="4941168"/>
            <a:ext cx="8229600" cy="179181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lgn="just" eaLnBrk="0" hangingPunct="0">
              <a:spcBef>
                <a:spcPct val="20000"/>
              </a:spcBef>
              <a:buClr>
                <a:schemeClr val="hlink"/>
              </a:buClr>
              <a:buSzPct val="80000"/>
              <a:buFont typeface="Wingdings" pitchFamily="2" charset="2"/>
              <a:buChar char="n"/>
            </a:pPr>
            <a:r>
              <a:rPr lang="es-MX" sz="2200" dirty="0" smtClean="0">
                <a:latin typeface="+mn-lt"/>
              </a:rPr>
              <a:t>Bajo la luz y la premisa evangélica del </a:t>
            </a:r>
            <a:r>
              <a:rPr lang="es-MX" sz="2200" b="1" u="sng" dirty="0" smtClean="0">
                <a:latin typeface="+mn-lt"/>
              </a:rPr>
              <a:t>desprendimiento</a:t>
            </a:r>
            <a:r>
              <a:rPr lang="es-MX" sz="2200" dirty="0" smtClean="0">
                <a:latin typeface="+mn-lt"/>
              </a:rPr>
              <a:t>, se obtienen el tiempo, el local, los insumos y artículos necesarios, promoviendo un nuevo modelo de hacer obras de misericordia para ayudar a la salvación de las almas, a través de un “círculo virtuoso”.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box(in)">
                                      <p:cBhvr>
                                        <p:cTn id="7" dur="500"/>
                                        <p:tgtEl>
                                          <p:spTgt spid="1638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6387">
                                            <p:txEl>
                                              <p:pRg st="0" end="0"/>
                                            </p:txEl>
                                          </p:spTgt>
                                        </p:tgtEl>
                                        <p:attrNameLst>
                                          <p:attrName>style.visibility</p:attrName>
                                        </p:attrNameLst>
                                      </p:cBhvr>
                                      <p:to>
                                        <p:strVal val="visible"/>
                                      </p:to>
                                    </p:set>
                                    <p:anim calcmode="lin" valueType="num">
                                      <p:cBhvr additive="base">
                                        <p:cTn id="12" dur="10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163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2000" fill="hold"/>
                                        <p:tgtEl>
                                          <p:spTgt spid="5"/>
                                        </p:tgtEl>
                                        <p:attrNameLst>
                                          <p:attrName>ppt_x</p:attrName>
                                        </p:attrNameLst>
                                      </p:cBhvr>
                                      <p:tavLst>
                                        <p:tav tm="0">
                                          <p:val>
                                            <p:strVal val="#ppt_x"/>
                                          </p:val>
                                        </p:tav>
                                        <p:tav tm="100000">
                                          <p:val>
                                            <p:strVal val="#ppt_x"/>
                                          </p:val>
                                        </p:tav>
                                      </p:tavLst>
                                    </p:anim>
                                    <p:anim calcmode="lin" valueType="num">
                                      <p:cBhvr additive="base">
                                        <p:cTn id="19" dur="2000" fill="hold"/>
                                        <p:tgtEl>
                                          <p:spTgt spid="5"/>
                                        </p:tgtEl>
                                        <p:attrNameLst>
                                          <p:attrName>ppt_y</p:attrName>
                                        </p:attrNameLst>
                                      </p:cBhvr>
                                      <p:tavLst>
                                        <p:tav tm="0">
                                          <p:val>
                                            <p:strVal val="1+#ppt_h/2"/>
                                          </p:val>
                                        </p:tav>
                                        <p:tav tm="100000">
                                          <p:val>
                                            <p:strVal val="#ppt_y"/>
                                          </p:val>
                                        </p:tav>
                                      </p:tavLst>
                                    </p:anim>
                                  </p:childTnLst>
                                </p:cTn>
                              </p:par>
                            </p:childTnLst>
                          </p:cTn>
                        </p:par>
                        <p:par>
                          <p:cTn id="20" fill="hold">
                            <p:stCondLst>
                              <p:cond delay="2000"/>
                            </p:stCondLst>
                            <p:childTnLst>
                              <p:par>
                                <p:cTn id="21" presetID="2" presetClass="entr" presetSubtype="4"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2000" fill="hold"/>
                                        <p:tgtEl>
                                          <p:spTgt spid="6"/>
                                        </p:tgtEl>
                                        <p:attrNameLst>
                                          <p:attrName>ppt_x</p:attrName>
                                        </p:attrNameLst>
                                      </p:cBhvr>
                                      <p:tavLst>
                                        <p:tav tm="0">
                                          <p:val>
                                            <p:strVal val="#ppt_x"/>
                                          </p:val>
                                        </p:tav>
                                        <p:tav tm="100000">
                                          <p:val>
                                            <p:strVal val="#ppt_x"/>
                                          </p:val>
                                        </p:tav>
                                      </p:tavLst>
                                    </p:anim>
                                    <p:anim calcmode="lin" valueType="num">
                                      <p:cBhvr additive="base">
                                        <p:cTn id="24" dur="2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build="p"/>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60350"/>
            <a:ext cx="8229600" cy="1143000"/>
          </a:xfrm>
        </p:spPr>
        <p:txBody>
          <a:bodyPr/>
          <a:lstStyle/>
          <a:p>
            <a:pPr algn="l" eaLnBrk="1" hangingPunct="1">
              <a:defRPr/>
            </a:pPr>
            <a:r>
              <a:rPr lang="es-MX" b="1" dirty="0" smtClean="0"/>
              <a:t>La idea básica en esquema</a:t>
            </a:r>
            <a:r>
              <a:rPr lang="es-MX" dirty="0" smtClean="0">
                <a:solidFill>
                  <a:srgbClr val="4B87FF"/>
                </a:solidFill>
              </a:rPr>
              <a:t/>
            </a:r>
            <a:br>
              <a:rPr lang="es-MX" dirty="0" smtClean="0">
                <a:solidFill>
                  <a:srgbClr val="4B87FF"/>
                </a:solidFill>
              </a:rPr>
            </a:br>
            <a:endParaRPr lang="es-ES_tradnl" dirty="0" smtClean="0"/>
          </a:p>
        </p:txBody>
      </p:sp>
      <p:sp>
        <p:nvSpPr>
          <p:cNvPr id="4" name="Slide Number Placeholder 3"/>
          <p:cNvSpPr>
            <a:spLocks noGrp="1"/>
          </p:cNvSpPr>
          <p:nvPr>
            <p:ph type="sldNum" sz="quarter" idx="12"/>
          </p:nvPr>
        </p:nvSpPr>
        <p:spPr/>
        <p:txBody>
          <a:bodyPr/>
          <a:lstStyle/>
          <a:p>
            <a:pPr>
              <a:defRPr/>
            </a:pPr>
            <a:fld id="{26C6C1B1-866A-42A9-9A00-5DB1298599D8}" type="slidenum">
              <a:rPr lang="es-ES_tradnl" smtClean="0"/>
              <a:pPr>
                <a:defRPr/>
              </a:pPr>
              <a:t>4</a:t>
            </a:fld>
            <a:endParaRPr lang="es-ES_tradnl" dirty="0"/>
          </a:p>
        </p:txBody>
      </p:sp>
      <p:sp>
        <p:nvSpPr>
          <p:cNvPr id="7" name="6 Flecha circular"/>
          <p:cNvSpPr/>
          <p:nvPr/>
        </p:nvSpPr>
        <p:spPr>
          <a:xfrm rot="17080285">
            <a:off x="1541739" y="854559"/>
            <a:ext cx="5173224" cy="5517594"/>
          </a:xfrm>
          <a:prstGeom prst="circularArrow">
            <a:avLst>
              <a:gd name="adj1" fmla="val 5544"/>
              <a:gd name="adj2" fmla="val 330680"/>
              <a:gd name="adj3" fmla="val 14642557"/>
              <a:gd name="adj4" fmla="val 16878030"/>
              <a:gd name="adj5" fmla="val 5757"/>
            </a:avLst>
          </a:prstGeom>
          <a:solidFill>
            <a:schemeClr val="tx1"/>
          </a:solidFill>
        </p:spPr>
        <p:style>
          <a:lnRef idx="0">
            <a:schemeClr val="accent2">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sp>
      <p:sp>
        <p:nvSpPr>
          <p:cNvPr id="12" name="11 Rectángulo redondeado"/>
          <p:cNvSpPr/>
          <p:nvPr/>
        </p:nvSpPr>
        <p:spPr>
          <a:xfrm>
            <a:off x="1619672" y="1532991"/>
            <a:ext cx="1925790" cy="735497"/>
          </a:xfrm>
          <a:prstGeom prst="roundRect">
            <a:avLst/>
          </a:prstGeom>
          <a:gradFill flip="none" rotWithShape="1">
            <a:gsLst>
              <a:gs pos="0">
                <a:srgbClr val="C00000"/>
              </a:gs>
              <a:gs pos="50000">
                <a:srgbClr val="FF0000"/>
              </a:gs>
              <a:gs pos="100000">
                <a:schemeClr val="lt1">
                  <a:hueOff val="0"/>
                  <a:satOff val="0"/>
                  <a:lumOff val="0"/>
                  <a:shade val="100000"/>
                  <a:satMod val="115000"/>
                </a:schemeClr>
              </a:gs>
            </a:gsLst>
            <a:lin ang="13500000" scaled="1"/>
            <a:tileRect/>
          </a:gradFill>
          <a:ln>
            <a:solidFill>
              <a:schemeClr val="tx1"/>
            </a:solid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pPr algn="ctr"/>
            <a:endParaRPr lang="es-MX" sz="800" b="1" dirty="0" smtClean="0">
              <a:solidFill>
                <a:schemeClr val="tx2"/>
              </a:solidFill>
            </a:endParaRPr>
          </a:p>
          <a:p>
            <a:pPr algn="ctr"/>
            <a:r>
              <a:rPr lang="es-MX" sz="2200" b="1" dirty="0" smtClean="0">
                <a:solidFill>
                  <a:schemeClr val="tx2"/>
                </a:solidFill>
              </a:rPr>
              <a:t>Desapego</a:t>
            </a:r>
            <a:endParaRPr lang="es-MX" sz="2200" b="1" dirty="0">
              <a:solidFill>
                <a:schemeClr val="tx2"/>
              </a:solidFill>
            </a:endParaRPr>
          </a:p>
        </p:txBody>
      </p:sp>
      <p:sp>
        <p:nvSpPr>
          <p:cNvPr id="20" name="19 Rectángulo redondeado"/>
          <p:cNvSpPr/>
          <p:nvPr/>
        </p:nvSpPr>
        <p:spPr>
          <a:xfrm>
            <a:off x="4716016" y="1628800"/>
            <a:ext cx="1925790" cy="735497"/>
          </a:xfrm>
          <a:prstGeom prst="roundRect">
            <a:avLst/>
          </a:prstGeom>
          <a:gradFill flip="none" rotWithShape="1">
            <a:gsLst>
              <a:gs pos="0">
                <a:srgbClr val="C00000"/>
              </a:gs>
              <a:gs pos="50000">
                <a:srgbClr val="FF0000"/>
              </a:gs>
              <a:gs pos="100000">
                <a:schemeClr val="lt1">
                  <a:hueOff val="0"/>
                  <a:satOff val="0"/>
                  <a:lumOff val="0"/>
                  <a:shade val="100000"/>
                  <a:satMod val="115000"/>
                </a:schemeClr>
              </a:gs>
            </a:gsLst>
            <a:lin ang="13500000" scaled="1"/>
            <a:tileRect/>
          </a:gradFill>
          <a:ln>
            <a:solidFill>
              <a:schemeClr val="tx1"/>
            </a:solid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pPr algn="ctr"/>
            <a:endParaRPr lang="es-MX" sz="800" b="1" dirty="0" smtClean="0">
              <a:solidFill>
                <a:schemeClr val="tx2"/>
              </a:solidFill>
            </a:endParaRPr>
          </a:p>
          <a:p>
            <a:pPr algn="ctr"/>
            <a:r>
              <a:rPr lang="es-MX" sz="2200" b="1" dirty="0" smtClean="0">
                <a:solidFill>
                  <a:schemeClr val="tx2"/>
                </a:solidFill>
              </a:rPr>
              <a:t>Donación</a:t>
            </a:r>
            <a:endParaRPr lang="es-MX" sz="2200" b="1" dirty="0">
              <a:solidFill>
                <a:schemeClr val="tx2"/>
              </a:solidFill>
            </a:endParaRPr>
          </a:p>
        </p:txBody>
      </p:sp>
      <p:sp>
        <p:nvSpPr>
          <p:cNvPr id="22" name="21 Rectángulo redondeado"/>
          <p:cNvSpPr/>
          <p:nvPr/>
        </p:nvSpPr>
        <p:spPr>
          <a:xfrm>
            <a:off x="5292080" y="3773623"/>
            <a:ext cx="2304256" cy="951521"/>
          </a:xfrm>
          <a:prstGeom prst="roundRect">
            <a:avLst/>
          </a:prstGeom>
          <a:gradFill flip="none" rotWithShape="1">
            <a:gsLst>
              <a:gs pos="0">
                <a:srgbClr val="C00000"/>
              </a:gs>
              <a:gs pos="50000">
                <a:srgbClr val="FF0000"/>
              </a:gs>
              <a:gs pos="100000">
                <a:schemeClr val="lt1">
                  <a:hueOff val="0"/>
                  <a:satOff val="0"/>
                  <a:lumOff val="0"/>
                  <a:shade val="100000"/>
                  <a:satMod val="115000"/>
                </a:schemeClr>
              </a:gs>
            </a:gsLst>
            <a:lin ang="13500000" scaled="1"/>
            <a:tileRect/>
          </a:gradFill>
          <a:ln>
            <a:solidFill>
              <a:schemeClr val="tx1"/>
            </a:solid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pPr algn="ctr"/>
            <a:r>
              <a:rPr lang="es-MX" sz="2200" b="1" dirty="0" smtClean="0">
                <a:solidFill>
                  <a:schemeClr val="tx2"/>
                </a:solidFill>
              </a:rPr>
              <a:t>Apoyo al mas necesitado</a:t>
            </a:r>
            <a:endParaRPr lang="es-MX" sz="2200" b="1" dirty="0">
              <a:solidFill>
                <a:schemeClr val="tx2"/>
              </a:solidFill>
            </a:endParaRPr>
          </a:p>
        </p:txBody>
      </p:sp>
      <p:sp>
        <p:nvSpPr>
          <p:cNvPr id="23" name="22 Rectángulo redondeado"/>
          <p:cNvSpPr/>
          <p:nvPr/>
        </p:nvSpPr>
        <p:spPr>
          <a:xfrm>
            <a:off x="3059832" y="5429807"/>
            <a:ext cx="2213822" cy="879513"/>
          </a:xfrm>
          <a:prstGeom prst="roundRect">
            <a:avLst/>
          </a:prstGeom>
          <a:gradFill flip="none" rotWithShape="1">
            <a:gsLst>
              <a:gs pos="0">
                <a:srgbClr val="C00000"/>
              </a:gs>
              <a:gs pos="50000">
                <a:srgbClr val="FF0000"/>
              </a:gs>
              <a:gs pos="100000">
                <a:schemeClr val="lt1">
                  <a:hueOff val="0"/>
                  <a:satOff val="0"/>
                  <a:lumOff val="0"/>
                  <a:shade val="100000"/>
                  <a:satMod val="115000"/>
                </a:schemeClr>
              </a:gs>
            </a:gsLst>
            <a:lin ang="13500000" scaled="1"/>
            <a:tileRect/>
          </a:gradFill>
          <a:ln>
            <a:solidFill>
              <a:schemeClr val="tx1"/>
            </a:solid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pPr algn="ctr"/>
            <a:r>
              <a:rPr lang="es-MX" sz="2200" b="1" dirty="0" smtClean="0">
                <a:solidFill>
                  <a:schemeClr val="tx2"/>
                </a:solidFill>
              </a:rPr>
              <a:t>Obras de Misericordia</a:t>
            </a:r>
            <a:endParaRPr lang="es-MX" sz="2200" b="1" dirty="0">
              <a:solidFill>
                <a:schemeClr val="tx2"/>
              </a:solidFill>
            </a:endParaRPr>
          </a:p>
        </p:txBody>
      </p:sp>
      <p:sp>
        <p:nvSpPr>
          <p:cNvPr id="24" name="23 Rectángulo redondeado"/>
          <p:cNvSpPr/>
          <p:nvPr/>
        </p:nvSpPr>
        <p:spPr>
          <a:xfrm>
            <a:off x="827584" y="4205671"/>
            <a:ext cx="2069806" cy="807505"/>
          </a:xfrm>
          <a:prstGeom prst="roundRect">
            <a:avLst/>
          </a:prstGeom>
          <a:gradFill flip="none" rotWithShape="1">
            <a:gsLst>
              <a:gs pos="0">
                <a:srgbClr val="C00000"/>
              </a:gs>
              <a:gs pos="50000">
                <a:srgbClr val="FF0000"/>
              </a:gs>
              <a:gs pos="100000">
                <a:schemeClr val="lt1">
                  <a:hueOff val="0"/>
                  <a:satOff val="0"/>
                  <a:lumOff val="0"/>
                  <a:shade val="100000"/>
                  <a:satMod val="115000"/>
                </a:schemeClr>
              </a:gs>
            </a:gsLst>
            <a:lin ang="13500000" scaled="1"/>
            <a:tileRect/>
          </a:gradFill>
          <a:ln>
            <a:solidFill>
              <a:schemeClr val="tx1"/>
            </a:solid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pPr algn="ctr"/>
            <a:r>
              <a:rPr lang="es-MX" sz="2200" b="1" dirty="0" smtClean="0">
                <a:solidFill>
                  <a:schemeClr val="tx2"/>
                </a:solidFill>
              </a:rPr>
              <a:t>Instrumento de Salvación</a:t>
            </a:r>
            <a:endParaRPr lang="es-MX" sz="2200" b="1" dirty="0">
              <a:solidFill>
                <a:schemeClr val="tx2"/>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box(in)">
                                      <p:cBhvr>
                                        <p:cTn id="7" dur="1000"/>
                                        <p:tgtEl>
                                          <p:spTgt spid="1638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ppt_x"/>
                                          </p:val>
                                        </p:tav>
                                        <p:tav tm="100000">
                                          <p:val>
                                            <p:strVal val="#ppt_x"/>
                                          </p:val>
                                        </p:tav>
                                      </p:tavLst>
                                    </p:anim>
                                    <p:anim calcmode="lin" valueType="num">
                                      <p:cBhvr additive="base">
                                        <p:cTn id="1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additive="base">
                                        <p:cTn id="18" dur="500" fill="hold"/>
                                        <p:tgtEl>
                                          <p:spTgt spid="20"/>
                                        </p:tgtEl>
                                        <p:attrNameLst>
                                          <p:attrName>ppt_x</p:attrName>
                                        </p:attrNameLst>
                                      </p:cBhvr>
                                      <p:tavLst>
                                        <p:tav tm="0">
                                          <p:val>
                                            <p:strVal val="#ppt_x"/>
                                          </p:val>
                                        </p:tav>
                                        <p:tav tm="100000">
                                          <p:val>
                                            <p:strVal val="#ppt_x"/>
                                          </p:val>
                                        </p:tav>
                                      </p:tavLst>
                                    </p:anim>
                                    <p:anim calcmode="lin" valueType="num">
                                      <p:cBhvr additive="base">
                                        <p:cTn id="19"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2"/>
                                        </p:tgtEl>
                                        <p:attrNameLst>
                                          <p:attrName>style.visibility</p:attrName>
                                        </p:attrNameLst>
                                      </p:cBhvr>
                                      <p:to>
                                        <p:strVal val="visible"/>
                                      </p:to>
                                    </p:set>
                                    <p:anim calcmode="lin" valueType="num">
                                      <p:cBhvr additive="base">
                                        <p:cTn id="24" dur="500" fill="hold"/>
                                        <p:tgtEl>
                                          <p:spTgt spid="22"/>
                                        </p:tgtEl>
                                        <p:attrNameLst>
                                          <p:attrName>ppt_x</p:attrName>
                                        </p:attrNameLst>
                                      </p:cBhvr>
                                      <p:tavLst>
                                        <p:tav tm="0">
                                          <p:val>
                                            <p:strVal val="#ppt_x"/>
                                          </p:val>
                                        </p:tav>
                                        <p:tav tm="100000">
                                          <p:val>
                                            <p:strVal val="#ppt_x"/>
                                          </p:val>
                                        </p:tav>
                                      </p:tavLst>
                                    </p:anim>
                                    <p:anim calcmode="lin" valueType="num">
                                      <p:cBhvr additive="base">
                                        <p:cTn id="25"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3"/>
                                        </p:tgtEl>
                                        <p:attrNameLst>
                                          <p:attrName>style.visibility</p:attrName>
                                        </p:attrNameLst>
                                      </p:cBhvr>
                                      <p:to>
                                        <p:strVal val="visible"/>
                                      </p:to>
                                    </p:set>
                                    <p:anim calcmode="lin" valueType="num">
                                      <p:cBhvr additive="base">
                                        <p:cTn id="30" dur="500" fill="hold"/>
                                        <p:tgtEl>
                                          <p:spTgt spid="23"/>
                                        </p:tgtEl>
                                        <p:attrNameLst>
                                          <p:attrName>ppt_x</p:attrName>
                                        </p:attrNameLst>
                                      </p:cBhvr>
                                      <p:tavLst>
                                        <p:tav tm="0">
                                          <p:val>
                                            <p:strVal val="#ppt_x"/>
                                          </p:val>
                                        </p:tav>
                                        <p:tav tm="100000">
                                          <p:val>
                                            <p:strVal val="#ppt_x"/>
                                          </p:val>
                                        </p:tav>
                                      </p:tavLst>
                                    </p:anim>
                                    <p:anim calcmode="lin" valueType="num">
                                      <p:cBhvr additive="base">
                                        <p:cTn id="31"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24"/>
                                        </p:tgtEl>
                                        <p:attrNameLst>
                                          <p:attrName>style.visibility</p:attrName>
                                        </p:attrNameLst>
                                      </p:cBhvr>
                                      <p:to>
                                        <p:strVal val="visible"/>
                                      </p:to>
                                    </p:set>
                                    <p:anim calcmode="lin" valueType="num">
                                      <p:cBhvr additive="base">
                                        <p:cTn id="36" dur="500" fill="hold"/>
                                        <p:tgtEl>
                                          <p:spTgt spid="24"/>
                                        </p:tgtEl>
                                        <p:attrNameLst>
                                          <p:attrName>ppt_x</p:attrName>
                                        </p:attrNameLst>
                                      </p:cBhvr>
                                      <p:tavLst>
                                        <p:tav tm="0">
                                          <p:val>
                                            <p:strVal val="#ppt_x"/>
                                          </p:val>
                                        </p:tav>
                                        <p:tav tm="100000">
                                          <p:val>
                                            <p:strVal val="#ppt_x"/>
                                          </p:val>
                                        </p:tav>
                                      </p:tavLst>
                                    </p:anim>
                                    <p:anim calcmode="lin" valueType="num">
                                      <p:cBhvr additive="base">
                                        <p:cTn id="37"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8" presetClass="emph" presetSubtype="0" fill="hold" nodeType="clickEffect">
                                  <p:stCondLst>
                                    <p:cond delay="0"/>
                                  </p:stCondLst>
                                  <p:childTnLst>
                                    <p:animRot by="21600000">
                                      <p:cBhvr>
                                        <p:cTn id="41"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2" grpId="0" animBg="1"/>
      <p:bldP spid="20" grpId="0" animBg="1"/>
      <p:bldP spid="22" grpId="0" animBg="1"/>
      <p:bldP spid="23" grpId="0" animBg="1"/>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33400"/>
            <a:ext cx="8229600" cy="5287888"/>
          </a:xfrm>
        </p:spPr>
        <p:txBody>
          <a:bodyPr/>
          <a:lstStyle/>
          <a:p>
            <a:pPr algn="ctr"/>
            <a:r>
              <a:rPr lang="es-MX" sz="4400" b="1" dirty="0" smtClean="0">
                <a:solidFill>
                  <a:schemeClr val="tx2"/>
                </a:solidFill>
                <a:effectLst>
                  <a:outerShdw blurRad="38100" dist="38100" dir="2700000" algn="tl">
                    <a:srgbClr val="000000">
                      <a:alpha val="43137"/>
                    </a:srgbClr>
                  </a:outerShdw>
                </a:effectLst>
              </a:rPr>
              <a:t>Bienhechores de la Obra</a:t>
            </a:r>
            <a:r>
              <a:rPr lang="es-MX" sz="4400" dirty="0" smtClean="0">
                <a:solidFill>
                  <a:schemeClr val="tx2"/>
                </a:solidFill>
                <a:effectLst>
                  <a:outerShdw blurRad="38100" dist="38100" dir="2700000" algn="tl">
                    <a:srgbClr val="000000">
                      <a:alpha val="43137"/>
                    </a:srgbClr>
                  </a:outerShdw>
                </a:effectLst>
              </a:rPr>
              <a:t>: </a:t>
            </a:r>
          </a:p>
          <a:p>
            <a:pPr algn="ctr"/>
            <a:endParaRPr lang="es-MX" dirty="0" smtClean="0"/>
          </a:p>
          <a:p>
            <a:pPr>
              <a:buFont typeface="Arial" charset="0"/>
              <a:buChar char="•"/>
            </a:pPr>
            <a:r>
              <a:rPr lang="es-MX" sz="3000" dirty="0" smtClean="0">
                <a:ln w="3175">
                  <a:noFill/>
                </a:ln>
                <a:solidFill>
                  <a:schemeClr val="tx2"/>
                </a:solidFill>
              </a:rPr>
              <a:t>Bienhechores en especies:</a:t>
            </a:r>
            <a:r>
              <a:rPr lang="es-MX" sz="3600" dirty="0" smtClean="0">
                <a:ln w="3175">
                  <a:solidFill>
                    <a:schemeClr val="tx1"/>
                  </a:solidFill>
                </a:ln>
              </a:rPr>
              <a:t> </a:t>
            </a:r>
          </a:p>
          <a:p>
            <a:pPr algn="r">
              <a:buNone/>
            </a:pPr>
            <a:r>
              <a:rPr lang="es-MX" sz="2200" dirty="0" smtClean="0"/>
              <a:t>(los que nos donan sus cosas).</a:t>
            </a:r>
          </a:p>
          <a:p>
            <a:pPr>
              <a:buFont typeface="Arial" charset="0"/>
              <a:buChar char="•"/>
            </a:pPr>
            <a:endParaRPr lang="es-MX" dirty="0" smtClean="0"/>
          </a:p>
          <a:p>
            <a:pPr>
              <a:buFont typeface="Arial" charset="0"/>
              <a:buChar char="•"/>
            </a:pPr>
            <a:r>
              <a:rPr lang="es-MX" sz="3000" dirty="0" smtClean="0">
                <a:solidFill>
                  <a:schemeClr val="tx2"/>
                </a:solidFill>
              </a:rPr>
              <a:t>Bienhechores en dinero</a:t>
            </a:r>
            <a:r>
              <a:rPr lang="es-MX" dirty="0" smtClean="0">
                <a:ln>
                  <a:solidFill>
                    <a:srgbClr val="FF0000"/>
                  </a:solidFill>
                </a:ln>
              </a:rPr>
              <a:t> </a:t>
            </a:r>
          </a:p>
          <a:p>
            <a:pPr lvl="1" algn="r">
              <a:buNone/>
            </a:pPr>
            <a:r>
              <a:rPr lang="es-MX" sz="2200" dirty="0" smtClean="0"/>
              <a:t>	(los que se llevan esas cosas donadas y </a:t>
            </a:r>
          </a:p>
          <a:p>
            <a:pPr lvl="1" algn="r">
              <a:buNone/>
            </a:pPr>
            <a:r>
              <a:rPr lang="es-MX" sz="2200" dirty="0" smtClean="0"/>
              <a:t>contribuyen con un poco de dinero a la Obra)</a:t>
            </a:r>
          </a:p>
          <a:p>
            <a:endParaRPr lang="es-MX" dirty="0"/>
          </a:p>
        </p:txBody>
      </p:sp>
      <p:sp>
        <p:nvSpPr>
          <p:cNvPr id="4" name="3 Marcador de número de diapositiva"/>
          <p:cNvSpPr>
            <a:spLocks noGrp="1"/>
          </p:cNvSpPr>
          <p:nvPr>
            <p:ph type="sldNum" sz="quarter" idx="12"/>
          </p:nvPr>
        </p:nvSpPr>
        <p:spPr/>
        <p:txBody>
          <a:bodyPr/>
          <a:lstStyle/>
          <a:p>
            <a:pPr>
              <a:defRPr/>
            </a:pPr>
            <a:fld id="{4734B7C2-AD4A-431A-88A7-B2CE32B0BDB0}" type="slidenum">
              <a:rPr lang="es-ES_tradnl" smtClean="0"/>
              <a:pPr>
                <a:defRPr/>
              </a:pPr>
              <a:t>5</a:t>
            </a:fld>
            <a:endParaRPr lang="es-ES_trad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1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1000"/>
                                        <p:tgtEl>
                                          <p:spTgt spid="3">
                                            <p:txEl>
                                              <p:pRg st="5" end="5"/>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linds(horizontal)">
                                      <p:cBhvr>
                                        <p:cTn id="25" dur="1000"/>
                                        <p:tgtEl>
                                          <p:spTgt spid="3">
                                            <p:txEl>
                                              <p:pRg st="6" end="6"/>
                                            </p:txEl>
                                          </p:spTgt>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linds(horizontal)">
                                      <p:cBhvr>
                                        <p:cTn id="28"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26C6C1B1-866A-42A9-9A00-5DB1298599D8}" type="slidenum">
              <a:rPr lang="es-ES_tradnl" smtClean="0"/>
              <a:pPr>
                <a:defRPr/>
              </a:pPr>
              <a:t>6</a:t>
            </a:fld>
            <a:endParaRPr lang="es-ES_tradnl" dirty="0"/>
          </a:p>
        </p:txBody>
      </p:sp>
      <p:sp>
        <p:nvSpPr>
          <p:cNvPr id="6" name="5 CuadroTexto"/>
          <p:cNvSpPr txBox="1"/>
          <p:nvPr/>
        </p:nvSpPr>
        <p:spPr>
          <a:xfrm>
            <a:off x="251520" y="415692"/>
            <a:ext cx="8640960" cy="1785104"/>
          </a:xfrm>
          <a:prstGeom prst="rect">
            <a:avLst/>
          </a:prstGeom>
          <a:noFill/>
        </p:spPr>
        <p:txBody>
          <a:bodyPr wrap="square" rtlCol="0">
            <a:spAutoFit/>
          </a:bodyPr>
          <a:lstStyle/>
          <a:p>
            <a:r>
              <a:rPr lang="es-MX" sz="2200" b="1" u="sng" dirty="0" smtClean="0">
                <a:solidFill>
                  <a:schemeClr val="tx2"/>
                </a:solidFill>
              </a:rPr>
              <a:t>Definición y Fundamentación</a:t>
            </a:r>
            <a:r>
              <a:rPr lang="es-MX" sz="2200" b="1" dirty="0" smtClean="0">
                <a:solidFill>
                  <a:schemeClr val="tx2"/>
                </a:solidFill>
              </a:rPr>
              <a:t>:</a:t>
            </a:r>
            <a:endParaRPr lang="es-MX" sz="2200" dirty="0" smtClean="0">
              <a:solidFill>
                <a:schemeClr val="tx2"/>
              </a:solidFill>
            </a:endParaRPr>
          </a:p>
          <a:p>
            <a:r>
              <a:rPr lang="es-MX" sz="2200" dirty="0" smtClean="0">
                <a:ea typeface="Tahoma" pitchFamily="34" charset="0"/>
                <a:cs typeface="Tahoma" pitchFamily="34" charset="0"/>
              </a:rPr>
              <a:t>El “Bazar de la Misericordia” es un centro que ofrece ropa y artículos para el hogar, donados por bienhechores, pidiendo a cambio donativos muy bajos, que serán utilizados por la Obra en beneficio de personas más necesitadas, tanto material como espiritualmente.</a:t>
            </a:r>
          </a:p>
        </p:txBody>
      </p:sp>
      <p:sp>
        <p:nvSpPr>
          <p:cNvPr id="8" name="7 CuadroTexto"/>
          <p:cNvSpPr txBox="1"/>
          <p:nvPr/>
        </p:nvSpPr>
        <p:spPr>
          <a:xfrm>
            <a:off x="251520" y="2204864"/>
            <a:ext cx="8352928" cy="2062103"/>
          </a:xfrm>
          <a:prstGeom prst="rect">
            <a:avLst/>
          </a:prstGeom>
          <a:noFill/>
        </p:spPr>
        <p:txBody>
          <a:bodyPr wrap="square" rtlCol="0">
            <a:spAutoFit/>
          </a:bodyPr>
          <a:lstStyle/>
          <a:p>
            <a:pPr algn="just"/>
            <a:r>
              <a:rPr lang="es-MX" sz="2200" u="sng" dirty="0" smtClean="0"/>
              <a:t>Esta iniciativa no tiene ningún fin de lucro</a:t>
            </a:r>
            <a:r>
              <a:rPr lang="es-MX" sz="2200" dirty="0" smtClean="0"/>
              <a:t>, por el contrario, tiene un fundamento espiritual, pues está destinada a contribuir no sólo con los más necesitados materialmente, sino también (y en primer lugar) con los que más necesitan de la Misericordia Divina, este proyecto está fundamentado en la Palabra del Señor</a:t>
            </a:r>
          </a:p>
          <a:p>
            <a:pPr algn="just"/>
            <a:endParaRPr lang="es-MX" dirty="0"/>
          </a:p>
        </p:txBody>
      </p:sp>
      <p:sp>
        <p:nvSpPr>
          <p:cNvPr id="5" name="4 CuadroTexto"/>
          <p:cNvSpPr txBox="1"/>
          <p:nvPr/>
        </p:nvSpPr>
        <p:spPr>
          <a:xfrm>
            <a:off x="323528" y="4156045"/>
            <a:ext cx="8568952" cy="2585323"/>
          </a:xfrm>
          <a:prstGeom prst="rect">
            <a:avLst/>
          </a:prstGeom>
          <a:noFill/>
        </p:spPr>
        <p:txBody>
          <a:bodyPr wrap="square" rtlCol="0">
            <a:spAutoFit/>
          </a:bodyPr>
          <a:lstStyle/>
          <a:p>
            <a:r>
              <a:rPr lang="es-MX" sz="2400" i="1" dirty="0" smtClean="0">
                <a:solidFill>
                  <a:schemeClr val="tx2"/>
                </a:solidFill>
              </a:rPr>
              <a:t>“Bienaventurados los Misericordiosos, porque encontrarán misericordia”</a:t>
            </a:r>
            <a:r>
              <a:rPr lang="es-MX" sz="2400" dirty="0" smtClean="0">
                <a:solidFill>
                  <a:schemeClr val="tx2"/>
                </a:solidFill>
              </a:rPr>
              <a:t> </a:t>
            </a:r>
          </a:p>
          <a:p>
            <a:r>
              <a:rPr lang="es-MX" sz="2400" dirty="0" smtClean="0">
                <a:solidFill>
                  <a:schemeClr val="tx2"/>
                </a:solidFill>
              </a:rPr>
              <a:t>(Mt 5,12)</a:t>
            </a:r>
          </a:p>
          <a:p>
            <a:endParaRPr lang="es-MX" sz="2400" dirty="0" smtClean="0">
              <a:solidFill>
                <a:schemeClr val="tx2"/>
              </a:solidFill>
            </a:endParaRPr>
          </a:p>
          <a:p>
            <a:r>
              <a:rPr lang="es-MX" sz="2400" i="1" dirty="0" smtClean="0">
                <a:solidFill>
                  <a:schemeClr val="tx2"/>
                </a:solidFill>
              </a:rPr>
              <a:t>“El que tenga dos túnicas, que dé una al que no tiene, y el que tenga de comer, que haga lo mismo.”</a:t>
            </a:r>
            <a:r>
              <a:rPr lang="es-MX" sz="2400" dirty="0" smtClean="0">
                <a:solidFill>
                  <a:schemeClr val="tx2"/>
                </a:solidFill>
              </a:rPr>
              <a:t>  (</a:t>
            </a:r>
            <a:r>
              <a:rPr lang="es-MX" sz="2400" dirty="0" err="1" smtClean="0">
                <a:solidFill>
                  <a:schemeClr val="tx2"/>
                </a:solidFill>
              </a:rPr>
              <a:t>Lc</a:t>
            </a:r>
            <a:r>
              <a:rPr lang="es-MX" sz="2400" dirty="0" smtClean="0">
                <a:solidFill>
                  <a:schemeClr val="tx2"/>
                </a:solidFill>
              </a:rPr>
              <a:t> 3,11b.)</a:t>
            </a:r>
          </a:p>
          <a:p>
            <a:endParaRPr lang="es-MX"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1000" fill="hold"/>
                                        <p:tgtEl>
                                          <p:spTgt spid="8"/>
                                        </p:tgtEl>
                                        <p:attrNameLst>
                                          <p:attrName>ppt_x</p:attrName>
                                        </p:attrNameLst>
                                      </p:cBhvr>
                                      <p:tavLst>
                                        <p:tav tm="0">
                                          <p:val>
                                            <p:strVal val="#ppt_x"/>
                                          </p:val>
                                        </p:tav>
                                        <p:tav tm="100000">
                                          <p:val>
                                            <p:strVal val="#ppt_x"/>
                                          </p:val>
                                        </p:tav>
                                      </p:tavLst>
                                    </p:anim>
                                    <p:anim calcmode="lin" valueType="num">
                                      <p:cBhvr additive="base">
                                        <p:cTn id="14" dur="10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1000" fill="hold"/>
                                        <p:tgtEl>
                                          <p:spTgt spid="5"/>
                                        </p:tgtEl>
                                        <p:attrNameLst>
                                          <p:attrName>ppt_x</p:attrName>
                                        </p:attrNameLst>
                                      </p:cBhvr>
                                      <p:tavLst>
                                        <p:tav tm="0">
                                          <p:val>
                                            <p:strVal val="#ppt_x"/>
                                          </p:val>
                                        </p:tav>
                                        <p:tav tm="100000">
                                          <p:val>
                                            <p:strVal val="#ppt_x"/>
                                          </p:val>
                                        </p:tav>
                                      </p:tavLst>
                                    </p:anim>
                                    <p:anim calcmode="lin" valueType="num">
                                      <p:cBhvr additive="base">
                                        <p:cTn id="20"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26C6C1B1-866A-42A9-9A00-5DB1298599D8}" type="slidenum">
              <a:rPr lang="es-ES_tradnl" smtClean="0"/>
              <a:pPr>
                <a:defRPr/>
              </a:pPr>
              <a:t>7</a:t>
            </a:fld>
            <a:endParaRPr lang="es-ES_tradnl" dirty="0"/>
          </a:p>
        </p:txBody>
      </p:sp>
      <p:sp>
        <p:nvSpPr>
          <p:cNvPr id="11" name="10 CuadroTexto"/>
          <p:cNvSpPr txBox="1"/>
          <p:nvPr/>
        </p:nvSpPr>
        <p:spPr>
          <a:xfrm>
            <a:off x="395536" y="737984"/>
            <a:ext cx="8352928" cy="830997"/>
          </a:xfrm>
          <a:prstGeom prst="rect">
            <a:avLst/>
          </a:prstGeom>
          <a:noFill/>
        </p:spPr>
        <p:txBody>
          <a:bodyPr wrap="square" rtlCol="0">
            <a:spAutoFit/>
          </a:bodyPr>
          <a:lstStyle/>
          <a:p>
            <a:pPr algn="just"/>
            <a:r>
              <a:rPr lang="es-MX" sz="2400" dirty="0" smtClean="0"/>
              <a:t>Antes de iniciar con el proyecto, es necesario que el Consejo Local del ANE esté de acuerdo. </a:t>
            </a:r>
            <a:endParaRPr lang="es-MX" sz="2000" dirty="0"/>
          </a:p>
        </p:txBody>
      </p:sp>
      <p:sp>
        <p:nvSpPr>
          <p:cNvPr id="12" name="11 CuadroTexto"/>
          <p:cNvSpPr txBox="1"/>
          <p:nvPr/>
        </p:nvSpPr>
        <p:spPr>
          <a:xfrm>
            <a:off x="395536" y="1640989"/>
            <a:ext cx="8424936" cy="4524315"/>
          </a:xfrm>
          <a:prstGeom prst="rect">
            <a:avLst/>
          </a:prstGeom>
          <a:noFill/>
        </p:spPr>
        <p:txBody>
          <a:bodyPr wrap="square" rtlCol="0">
            <a:spAutoFit/>
          </a:bodyPr>
          <a:lstStyle/>
          <a:p>
            <a:r>
              <a:rPr lang="es-MX" sz="2200" b="1" u="sng" dirty="0" smtClean="0">
                <a:solidFill>
                  <a:schemeClr val="tx2"/>
                </a:solidFill>
              </a:rPr>
              <a:t>Se sugiere checar muy bien los siguientes puntos </a:t>
            </a:r>
          </a:p>
          <a:p>
            <a:endParaRPr lang="es-MX" sz="1400" dirty="0" smtClean="0"/>
          </a:p>
          <a:p>
            <a:pPr lvl="0">
              <a:buClr>
                <a:srgbClr val="FFCC66"/>
              </a:buClr>
              <a:buSzPct val="200000"/>
              <a:buFont typeface="Tahoma" pitchFamily="34" charset="0"/>
              <a:buChar char="▪"/>
            </a:pPr>
            <a:endParaRPr lang="es-MX" sz="2200" dirty="0" smtClean="0"/>
          </a:p>
          <a:p>
            <a:pPr lvl="0">
              <a:buClr>
                <a:srgbClr val="FFCC66"/>
              </a:buClr>
              <a:buSzPct val="200000"/>
              <a:buFont typeface="Tahoma" pitchFamily="34" charset="0"/>
              <a:buChar char="▪"/>
            </a:pPr>
            <a:r>
              <a:rPr lang="es-MX" sz="2200" dirty="0" smtClean="0"/>
              <a:t>Comentar las ideas y posibilidades con el Director General, con la Dirección de Captación y Administración de Recursos ANE</a:t>
            </a:r>
          </a:p>
          <a:p>
            <a:pPr lvl="0">
              <a:buClr>
                <a:srgbClr val="FFCC66"/>
              </a:buClr>
              <a:buSzPct val="200000"/>
              <a:buFont typeface="Tahoma" pitchFamily="34" charset="0"/>
              <a:buChar char="▪"/>
            </a:pPr>
            <a:endParaRPr lang="es-MX" sz="2200" dirty="0" smtClean="0"/>
          </a:p>
          <a:p>
            <a:pPr lvl="0">
              <a:buClr>
                <a:srgbClr val="FFCC66"/>
              </a:buClr>
              <a:buSzPct val="200000"/>
              <a:buFont typeface="Tahoma" pitchFamily="34" charset="0"/>
              <a:buChar char="▪"/>
            </a:pPr>
            <a:r>
              <a:rPr lang="es-MX" sz="2200" dirty="0" smtClean="0"/>
              <a:t>Conformar un Comité Organizador Voluntario con miembros del ANE</a:t>
            </a:r>
          </a:p>
          <a:p>
            <a:pPr lvl="0">
              <a:buClr>
                <a:srgbClr val="FFCC66"/>
              </a:buClr>
              <a:buSzPct val="200000"/>
            </a:pPr>
            <a:endParaRPr lang="es-MX" sz="1400" dirty="0" smtClean="0"/>
          </a:p>
          <a:p>
            <a:pPr lvl="0">
              <a:buClr>
                <a:srgbClr val="FFCC66"/>
              </a:buClr>
              <a:buSzPct val="200000"/>
              <a:buFont typeface="Tahoma" pitchFamily="34" charset="0"/>
              <a:buChar char="▪"/>
            </a:pPr>
            <a:r>
              <a:rPr lang="es-MX" sz="2200" dirty="0" smtClean="0"/>
              <a:t>Estimar todos los recursos que serán necesarios para su desarrollo y sostenibilidad. </a:t>
            </a:r>
          </a:p>
          <a:p>
            <a:pPr lvl="0">
              <a:buClr>
                <a:srgbClr val="FFCC66"/>
              </a:buClr>
              <a:buSzPct val="200000"/>
            </a:pPr>
            <a:endParaRPr lang="es-MX" sz="2200" dirty="0" smtClean="0"/>
          </a:p>
          <a:p>
            <a:pPr lvl="0">
              <a:buClr>
                <a:srgbClr val="FFCC66"/>
              </a:buClr>
              <a:buSzPct val="200000"/>
              <a:buFont typeface="Tahoma" pitchFamily="34" charset="0"/>
              <a:buChar char="▪"/>
            </a:pPr>
            <a:r>
              <a:rPr lang="es-MX" sz="2200" dirty="0" smtClean="0"/>
              <a:t>Necesidad de vehículo para recoger las donaciones</a:t>
            </a:r>
          </a:p>
          <a:p>
            <a:endParaRPr lang="es-MX"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
                                            <p:txEl>
                                              <p:pRg st="0" end="0"/>
                                            </p:txEl>
                                          </p:spTgt>
                                        </p:tgtEl>
                                        <p:attrNameLst>
                                          <p:attrName>style.visibility</p:attrName>
                                        </p:attrNameLst>
                                      </p:cBhvr>
                                      <p:to>
                                        <p:strVal val="visible"/>
                                      </p:to>
                                    </p:set>
                                    <p:anim calcmode="lin" valueType="num">
                                      <p:cBhvr additive="base">
                                        <p:cTn id="13"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1" fill="hold" nodeType="withEffect">
                                  <p:stCondLst>
                                    <p:cond delay="0"/>
                                  </p:stCondLst>
                                  <p:childTnLst>
                                    <p:set>
                                      <p:cBhvr>
                                        <p:cTn id="16" dur="1" fill="hold">
                                          <p:stCondLst>
                                            <p:cond delay="0"/>
                                          </p:stCondLst>
                                        </p:cTn>
                                        <p:tgtEl>
                                          <p:spTgt spid="12">
                                            <p:txEl>
                                              <p:pRg st="3" end="3"/>
                                            </p:txEl>
                                          </p:spTgt>
                                        </p:tgtEl>
                                        <p:attrNameLst>
                                          <p:attrName>style.visibility</p:attrName>
                                        </p:attrNameLst>
                                      </p:cBhvr>
                                      <p:to>
                                        <p:strVal val="visible"/>
                                      </p:to>
                                    </p:set>
                                    <p:anim calcmode="lin" valueType="num">
                                      <p:cBhvr additive="base">
                                        <p:cTn id="17" dur="500" fill="hold"/>
                                        <p:tgtEl>
                                          <p:spTgt spid="12">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2">
                                            <p:txEl>
                                              <p:pRg st="3" end="3"/>
                                            </p:txEl>
                                          </p:spTgt>
                                        </p:tgtEl>
                                        <p:attrNameLst>
                                          <p:attrName>ppt_y</p:attrName>
                                        </p:attrNameLst>
                                      </p:cBhvr>
                                      <p:tavLst>
                                        <p:tav tm="0">
                                          <p:val>
                                            <p:strVal val="0-#ppt_h/2"/>
                                          </p:val>
                                        </p:tav>
                                        <p:tav tm="100000">
                                          <p:val>
                                            <p:strVal val="#ppt_y"/>
                                          </p:val>
                                        </p:tav>
                                      </p:tavLst>
                                    </p:anim>
                                  </p:childTnLst>
                                </p:cTn>
                              </p:par>
                              <p:par>
                                <p:cTn id="19" presetID="2" presetClass="entr" presetSubtype="1" fill="hold" nodeType="withEffect">
                                  <p:stCondLst>
                                    <p:cond delay="0"/>
                                  </p:stCondLst>
                                  <p:childTnLst>
                                    <p:set>
                                      <p:cBhvr>
                                        <p:cTn id="20" dur="1" fill="hold">
                                          <p:stCondLst>
                                            <p:cond delay="0"/>
                                          </p:stCondLst>
                                        </p:cTn>
                                        <p:tgtEl>
                                          <p:spTgt spid="12">
                                            <p:txEl>
                                              <p:pRg st="5" end="5"/>
                                            </p:txEl>
                                          </p:spTgt>
                                        </p:tgtEl>
                                        <p:attrNameLst>
                                          <p:attrName>style.visibility</p:attrName>
                                        </p:attrNameLst>
                                      </p:cBhvr>
                                      <p:to>
                                        <p:strVal val="visible"/>
                                      </p:to>
                                    </p:set>
                                    <p:anim calcmode="lin" valueType="num">
                                      <p:cBhvr additive="base">
                                        <p:cTn id="21" dur="500" fill="hold"/>
                                        <p:tgtEl>
                                          <p:spTgt spid="12">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2">
                                            <p:txEl>
                                              <p:pRg st="5" end="5"/>
                                            </p:txEl>
                                          </p:spTgt>
                                        </p:tgtEl>
                                        <p:attrNameLst>
                                          <p:attrName>ppt_y</p:attrName>
                                        </p:attrNameLst>
                                      </p:cBhvr>
                                      <p:tavLst>
                                        <p:tav tm="0">
                                          <p:val>
                                            <p:strVal val="0-#ppt_h/2"/>
                                          </p:val>
                                        </p:tav>
                                        <p:tav tm="100000">
                                          <p:val>
                                            <p:strVal val="#ppt_y"/>
                                          </p:val>
                                        </p:tav>
                                      </p:tavLst>
                                    </p:anim>
                                  </p:childTnLst>
                                </p:cTn>
                              </p:par>
                              <p:par>
                                <p:cTn id="23" presetID="2" presetClass="entr" presetSubtype="1" fill="hold" nodeType="withEffect">
                                  <p:stCondLst>
                                    <p:cond delay="0"/>
                                  </p:stCondLst>
                                  <p:childTnLst>
                                    <p:set>
                                      <p:cBhvr>
                                        <p:cTn id="24" dur="1" fill="hold">
                                          <p:stCondLst>
                                            <p:cond delay="0"/>
                                          </p:stCondLst>
                                        </p:cTn>
                                        <p:tgtEl>
                                          <p:spTgt spid="12">
                                            <p:txEl>
                                              <p:pRg st="7" end="7"/>
                                            </p:txEl>
                                          </p:spTgt>
                                        </p:tgtEl>
                                        <p:attrNameLst>
                                          <p:attrName>style.visibility</p:attrName>
                                        </p:attrNameLst>
                                      </p:cBhvr>
                                      <p:to>
                                        <p:strVal val="visible"/>
                                      </p:to>
                                    </p:set>
                                    <p:anim calcmode="lin" valueType="num">
                                      <p:cBhvr additive="base">
                                        <p:cTn id="25" dur="500" fill="hold"/>
                                        <p:tgtEl>
                                          <p:spTgt spid="12">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
                                            <p:txEl>
                                              <p:pRg st="7" end="7"/>
                                            </p:txEl>
                                          </p:spTgt>
                                        </p:tgtEl>
                                        <p:attrNameLst>
                                          <p:attrName>ppt_y</p:attrName>
                                        </p:attrNameLst>
                                      </p:cBhvr>
                                      <p:tavLst>
                                        <p:tav tm="0">
                                          <p:val>
                                            <p:strVal val="0-#ppt_h/2"/>
                                          </p:val>
                                        </p:tav>
                                        <p:tav tm="100000">
                                          <p:val>
                                            <p:strVal val="#ppt_y"/>
                                          </p:val>
                                        </p:tav>
                                      </p:tavLst>
                                    </p:anim>
                                  </p:childTnLst>
                                </p:cTn>
                              </p:par>
                              <p:par>
                                <p:cTn id="27" presetID="2" presetClass="entr" presetSubtype="1" fill="hold" nodeType="withEffect">
                                  <p:stCondLst>
                                    <p:cond delay="0"/>
                                  </p:stCondLst>
                                  <p:childTnLst>
                                    <p:set>
                                      <p:cBhvr>
                                        <p:cTn id="28" dur="1" fill="hold">
                                          <p:stCondLst>
                                            <p:cond delay="0"/>
                                          </p:stCondLst>
                                        </p:cTn>
                                        <p:tgtEl>
                                          <p:spTgt spid="12">
                                            <p:txEl>
                                              <p:pRg st="9" end="9"/>
                                            </p:txEl>
                                          </p:spTgt>
                                        </p:tgtEl>
                                        <p:attrNameLst>
                                          <p:attrName>style.visibility</p:attrName>
                                        </p:attrNameLst>
                                      </p:cBhvr>
                                      <p:to>
                                        <p:strVal val="visible"/>
                                      </p:to>
                                    </p:set>
                                    <p:anim calcmode="lin" valueType="num">
                                      <p:cBhvr additive="base">
                                        <p:cTn id="29" dur="500" fill="hold"/>
                                        <p:tgtEl>
                                          <p:spTgt spid="12">
                                            <p:txEl>
                                              <p:pRg st="9" end="9"/>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2">
                                            <p:txEl>
                                              <p:pRg st="9" end="9"/>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26C6C1B1-866A-42A9-9A00-5DB1298599D8}" type="slidenum">
              <a:rPr lang="es-ES_tradnl" smtClean="0"/>
              <a:pPr>
                <a:defRPr/>
              </a:pPr>
              <a:t>8</a:t>
            </a:fld>
            <a:endParaRPr lang="es-ES_tradnl" dirty="0"/>
          </a:p>
        </p:txBody>
      </p:sp>
      <p:sp>
        <p:nvSpPr>
          <p:cNvPr id="10" name="9 CuadroTexto"/>
          <p:cNvSpPr txBox="1"/>
          <p:nvPr/>
        </p:nvSpPr>
        <p:spPr>
          <a:xfrm>
            <a:off x="258213" y="596731"/>
            <a:ext cx="8640960" cy="1608133"/>
          </a:xfrm>
          <a:prstGeom prst="rect">
            <a:avLst/>
          </a:prstGeom>
          <a:noFill/>
        </p:spPr>
        <p:txBody>
          <a:bodyPr wrap="square" rtlCol="0">
            <a:spAutoFit/>
          </a:bodyPr>
          <a:lstStyle/>
          <a:p>
            <a:pPr algn="ctr"/>
            <a:r>
              <a:rPr lang="es-MX" sz="2200" b="1" dirty="0" smtClean="0">
                <a:solidFill>
                  <a:schemeClr val="tx2"/>
                </a:solidFill>
              </a:rPr>
              <a:t>COMITÉ  ORGANIZADOR   </a:t>
            </a:r>
            <a:r>
              <a:rPr lang="es-MX" sz="2200" b="1" u="sng" dirty="0" smtClean="0">
                <a:solidFill>
                  <a:schemeClr val="tx2"/>
                </a:solidFill>
              </a:rPr>
              <a:t>PRE-APERTURA</a:t>
            </a:r>
            <a:r>
              <a:rPr lang="es-MX" sz="2200" b="1" dirty="0" smtClean="0">
                <a:solidFill>
                  <a:schemeClr val="tx2"/>
                </a:solidFill>
              </a:rPr>
              <a:t>:</a:t>
            </a:r>
          </a:p>
          <a:p>
            <a:pPr algn="ctr"/>
            <a:endParaRPr lang="es-MX" sz="1050" dirty="0" smtClean="0">
              <a:solidFill>
                <a:schemeClr val="tx2"/>
              </a:solidFill>
            </a:endParaRPr>
          </a:p>
          <a:p>
            <a:r>
              <a:rPr lang="es-MX" sz="2200" dirty="0" smtClean="0"/>
              <a:t>S</a:t>
            </a:r>
            <a:r>
              <a:rPr lang="es-MX" sz="2200" u="sng" dirty="0" smtClean="0"/>
              <a:t>e encarga de organizar, guiar y supervisar</a:t>
            </a:r>
            <a:r>
              <a:rPr lang="es-MX" sz="2200" dirty="0" smtClean="0"/>
              <a:t> todas las acciones necesarias para la implementación del proyecto, se sugieren mínimo de 5 personas. </a:t>
            </a:r>
          </a:p>
        </p:txBody>
      </p:sp>
      <p:sp>
        <p:nvSpPr>
          <p:cNvPr id="5" name="4 CuadroTexto"/>
          <p:cNvSpPr txBox="1"/>
          <p:nvPr/>
        </p:nvSpPr>
        <p:spPr>
          <a:xfrm>
            <a:off x="395536" y="2348880"/>
            <a:ext cx="8280920" cy="3724096"/>
          </a:xfrm>
          <a:prstGeom prst="rect">
            <a:avLst/>
          </a:prstGeom>
          <a:noFill/>
        </p:spPr>
        <p:txBody>
          <a:bodyPr wrap="square" rtlCol="0">
            <a:spAutoFit/>
          </a:bodyPr>
          <a:lstStyle/>
          <a:p>
            <a:pPr lvl="0">
              <a:lnSpc>
                <a:spcPct val="150000"/>
              </a:lnSpc>
              <a:spcBef>
                <a:spcPts val="600"/>
              </a:spcBef>
              <a:spcAft>
                <a:spcPts val="600"/>
              </a:spcAft>
              <a:buFont typeface="Wingdings" pitchFamily="2" charset="2"/>
              <a:buChar char="Ø"/>
            </a:pPr>
            <a:r>
              <a:rPr lang="es-MX" sz="2400" b="1" u="sng" dirty="0" smtClean="0">
                <a:solidFill>
                  <a:schemeClr val="tx2"/>
                </a:solidFill>
              </a:rPr>
              <a:t>Encargado General</a:t>
            </a:r>
          </a:p>
          <a:p>
            <a:pPr lvl="0">
              <a:lnSpc>
                <a:spcPct val="150000"/>
              </a:lnSpc>
              <a:spcBef>
                <a:spcPts val="600"/>
              </a:spcBef>
              <a:spcAft>
                <a:spcPts val="600"/>
              </a:spcAft>
              <a:buFont typeface="Wingdings" pitchFamily="2" charset="2"/>
              <a:buChar char="Ø"/>
            </a:pPr>
            <a:r>
              <a:rPr lang="es-MX" sz="2400" b="1" u="sng" dirty="0" smtClean="0">
                <a:solidFill>
                  <a:schemeClr val="tx2"/>
                </a:solidFill>
              </a:rPr>
              <a:t>Encargado del Local</a:t>
            </a:r>
          </a:p>
          <a:p>
            <a:pPr lvl="0">
              <a:lnSpc>
                <a:spcPct val="150000"/>
              </a:lnSpc>
              <a:spcBef>
                <a:spcPts val="600"/>
              </a:spcBef>
              <a:spcAft>
                <a:spcPts val="600"/>
              </a:spcAft>
              <a:buFont typeface="Wingdings" pitchFamily="2" charset="2"/>
              <a:buChar char="Ø"/>
            </a:pPr>
            <a:r>
              <a:rPr lang="es-MX" sz="2400" b="1" u="sng" dirty="0" smtClean="0">
                <a:solidFill>
                  <a:schemeClr val="tx2"/>
                </a:solidFill>
              </a:rPr>
              <a:t>Encargado de las recolecciones</a:t>
            </a:r>
          </a:p>
          <a:p>
            <a:pPr lvl="0">
              <a:lnSpc>
                <a:spcPct val="150000"/>
              </a:lnSpc>
              <a:spcBef>
                <a:spcPts val="600"/>
              </a:spcBef>
              <a:spcAft>
                <a:spcPts val="600"/>
              </a:spcAft>
              <a:buFont typeface="Wingdings" pitchFamily="2" charset="2"/>
              <a:buChar char="Ø"/>
            </a:pPr>
            <a:r>
              <a:rPr lang="es-MX" sz="2400" b="1" u="sng" dirty="0" smtClean="0">
                <a:solidFill>
                  <a:schemeClr val="tx2"/>
                </a:solidFill>
              </a:rPr>
              <a:t>Encargado de organizar las donaciones</a:t>
            </a:r>
          </a:p>
          <a:p>
            <a:pPr lvl="0">
              <a:lnSpc>
                <a:spcPct val="150000"/>
              </a:lnSpc>
              <a:spcBef>
                <a:spcPts val="600"/>
              </a:spcBef>
              <a:spcAft>
                <a:spcPts val="600"/>
              </a:spcAft>
              <a:buFont typeface="Wingdings" pitchFamily="2" charset="2"/>
              <a:buChar char="Ø"/>
            </a:pPr>
            <a:r>
              <a:rPr lang="es-MX" sz="2400" b="1" u="sng" dirty="0" smtClean="0">
                <a:solidFill>
                  <a:schemeClr val="tx2"/>
                </a:solidFill>
              </a:rPr>
              <a:t>Encargado de las Recolecciones</a:t>
            </a:r>
            <a:endParaRPr lang="es-MX" sz="2400" b="1" dirty="0" smtClean="0">
              <a:solidFill>
                <a:schemeClr val="tx2"/>
              </a:solidFill>
            </a:endParaRPr>
          </a:p>
          <a:p>
            <a:pPr lvl="0"/>
            <a:endParaRPr lang="es-MX" sz="1100"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0" fill="hold"/>
                                        <p:tgtEl>
                                          <p:spTgt spid="10"/>
                                        </p:tgtEl>
                                        <p:attrNameLst>
                                          <p:attrName>ppt_x</p:attrName>
                                        </p:attrNameLst>
                                      </p:cBhvr>
                                      <p:tavLst>
                                        <p:tav tm="0">
                                          <p:val>
                                            <p:strVal val="#ppt_x"/>
                                          </p:val>
                                        </p:tav>
                                        <p:tav tm="100000">
                                          <p:val>
                                            <p:strVal val="#ppt_x"/>
                                          </p:val>
                                        </p:tav>
                                      </p:tavLst>
                                    </p:anim>
                                    <p:anim calcmode="lin" valueType="num">
                                      <p:cBhvr additive="base">
                                        <p:cTn id="8" dur="50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4734B7C2-AD4A-431A-88A7-B2CE32B0BDB0}" type="slidenum">
              <a:rPr lang="es-ES_tradnl" smtClean="0"/>
              <a:pPr>
                <a:defRPr/>
              </a:pPr>
              <a:t>9</a:t>
            </a:fld>
            <a:endParaRPr lang="es-ES_tradnl"/>
          </a:p>
        </p:txBody>
      </p:sp>
      <p:sp>
        <p:nvSpPr>
          <p:cNvPr id="8" name="7 CuadroTexto"/>
          <p:cNvSpPr txBox="1"/>
          <p:nvPr/>
        </p:nvSpPr>
        <p:spPr>
          <a:xfrm>
            <a:off x="323528" y="499894"/>
            <a:ext cx="8424936" cy="1938992"/>
          </a:xfrm>
          <a:prstGeom prst="rect">
            <a:avLst/>
          </a:prstGeom>
          <a:noFill/>
        </p:spPr>
        <p:txBody>
          <a:bodyPr wrap="square" rtlCol="0">
            <a:spAutoFit/>
          </a:bodyPr>
          <a:lstStyle/>
          <a:p>
            <a:pPr algn="ctr"/>
            <a:r>
              <a:rPr lang="es-MX" sz="2000" b="1" u="sng" dirty="0" smtClean="0">
                <a:solidFill>
                  <a:schemeClr val="tx2"/>
                </a:solidFill>
              </a:rPr>
              <a:t>FACTORES A CONSIDERAR PARA ANALIZAR LA FACTIBILIDAD DE  APERTURA</a:t>
            </a:r>
            <a:r>
              <a:rPr lang="es-MX" sz="2000" b="1" dirty="0" smtClean="0">
                <a:solidFill>
                  <a:schemeClr val="tx2"/>
                </a:solidFill>
              </a:rPr>
              <a:t>:</a:t>
            </a:r>
          </a:p>
          <a:p>
            <a:pPr algn="ctr"/>
            <a:endParaRPr lang="es-MX" sz="2000" dirty="0" smtClean="0"/>
          </a:p>
          <a:p>
            <a:pPr marL="457200" indent="-457200">
              <a:buAutoNum type="arabicParenR"/>
            </a:pPr>
            <a:r>
              <a:rPr lang="es-MX" sz="2000" dirty="0" smtClean="0"/>
              <a:t>Donación de Tiempo a este nuevo Ministerio: </a:t>
            </a:r>
          </a:p>
          <a:p>
            <a:pPr marL="457200" indent="-457200"/>
            <a:r>
              <a:rPr lang="es-MX" sz="2000" dirty="0" smtClean="0"/>
              <a:t>				* implica tiempo y responsabilidad</a:t>
            </a:r>
          </a:p>
          <a:p>
            <a:r>
              <a:rPr lang="es-MX" sz="2000" dirty="0" smtClean="0"/>
              <a:t>                                   * actividades permanentes, de largo plazo</a:t>
            </a:r>
            <a:endParaRPr lang="es-MX" sz="2000" dirty="0"/>
          </a:p>
        </p:txBody>
      </p:sp>
      <p:sp>
        <p:nvSpPr>
          <p:cNvPr id="9" name="8 CuadroTexto"/>
          <p:cNvSpPr txBox="1"/>
          <p:nvPr/>
        </p:nvSpPr>
        <p:spPr>
          <a:xfrm>
            <a:off x="323528" y="2609617"/>
            <a:ext cx="8352928" cy="1015663"/>
          </a:xfrm>
          <a:prstGeom prst="rect">
            <a:avLst/>
          </a:prstGeom>
          <a:noFill/>
        </p:spPr>
        <p:txBody>
          <a:bodyPr wrap="square" rtlCol="0">
            <a:spAutoFit/>
          </a:bodyPr>
          <a:lstStyle/>
          <a:p>
            <a:r>
              <a:rPr lang="es-MX" sz="2000" dirty="0" smtClean="0"/>
              <a:t>2)   Apoyo Económico temporal:</a:t>
            </a:r>
          </a:p>
          <a:p>
            <a:pPr algn="just"/>
            <a:r>
              <a:rPr lang="es-MX" sz="2000" dirty="0" smtClean="0"/>
              <a:t>			* gastos de remodelación, exhibidores</a:t>
            </a:r>
          </a:p>
          <a:p>
            <a:pPr algn="just"/>
            <a:r>
              <a:rPr lang="es-MX" sz="2000" dirty="0" smtClean="0"/>
              <a:t>			* gastos de operación de los primeros meses</a:t>
            </a:r>
          </a:p>
        </p:txBody>
      </p:sp>
      <p:sp>
        <p:nvSpPr>
          <p:cNvPr id="6" name="5 CuadroTexto"/>
          <p:cNvSpPr txBox="1"/>
          <p:nvPr/>
        </p:nvSpPr>
        <p:spPr>
          <a:xfrm>
            <a:off x="323528" y="3682186"/>
            <a:ext cx="8568952" cy="707886"/>
          </a:xfrm>
          <a:prstGeom prst="rect">
            <a:avLst/>
          </a:prstGeom>
          <a:noFill/>
        </p:spPr>
        <p:txBody>
          <a:bodyPr wrap="square" rtlCol="0">
            <a:spAutoFit/>
          </a:bodyPr>
          <a:lstStyle/>
          <a:p>
            <a:r>
              <a:rPr lang="es-MX" sz="2000" dirty="0" smtClean="0"/>
              <a:t>3)   Apoyo de la Diócesis:</a:t>
            </a:r>
          </a:p>
          <a:p>
            <a:pPr algn="just"/>
            <a:r>
              <a:rPr lang="es-MX" sz="2000" dirty="0" smtClean="0"/>
              <a:t>			* aprobación y el apoyo del Obispo</a:t>
            </a:r>
          </a:p>
        </p:txBody>
      </p:sp>
      <p:sp>
        <p:nvSpPr>
          <p:cNvPr id="7" name="6 CuadroTexto"/>
          <p:cNvSpPr txBox="1"/>
          <p:nvPr/>
        </p:nvSpPr>
        <p:spPr>
          <a:xfrm>
            <a:off x="323528" y="4506793"/>
            <a:ext cx="8424936" cy="400110"/>
          </a:xfrm>
          <a:prstGeom prst="rect">
            <a:avLst/>
          </a:prstGeom>
          <a:noFill/>
        </p:spPr>
        <p:txBody>
          <a:bodyPr wrap="square" rtlCol="0">
            <a:spAutoFit/>
          </a:bodyPr>
          <a:lstStyle/>
          <a:p>
            <a:r>
              <a:rPr lang="es-MX" sz="2000" dirty="0" smtClean="0"/>
              <a:t>4)   Apoyo del párroco o asesor:</a:t>
            </a:r>
          </a:p>
        </p:txBody>
      </p:sp>
      <p:sp>
        <p:nvSpPr>
          <p:cNvPr id="11" name="10 CuadroTexto"/>
          <p:cNvSpPr txBox="1"/>
          <p:nvPr/>
        </p:nvSpPr>
        <p:spPr>
          <a:xfrm>
            <a:off x="323528" y="5129897"/>
            <a:ext cx="8640960" cy="1323439"/>
          </a:xfrm>
          <a:prstGeom prst="rect">
            <a:avLst/>
          </a:prstGeom>
          <a:noFill/>
        </p:spPr>
        <p:txBody>
          <a:bodyPr wrap="square" rtlCol="0">
            <a:spAutoFit/>
          </a:bodyPr>
          <a:lstStyle/>
          <a:p>
            <a:r>
              <a:rPr lang="es-MX" sz="2000" dirty="0" smtClean="0">
                <a:latin typeface="+mn-lt"/>
              </a:rPr>
              <a:t>5 )  Inicio en un local “comercial” independiente.</a:t>
            </a:r>
          </a:p>
          <a:p>
            <a:pPr algn="just"/>
            <a:r>
              <a:rPr lang="es-MX" sz="2000" dirty="0" smtClean="0">
                <a:latin typeface="+mn-lt"/>
              </a:rPr>
              <a:t> </a:t>
            </a:r>
          </a:p>
          <a:p>
            <a:r>
              <a:rPr lang="es-MX" sz="2000" dirty="0" smtClean="0"/>
              <a:t>6)   Propuesta de ubicación:</a:t>
            </a:r>
          </a:p>
          <a:p>
            <a:pPr algn="just"/>
            <a:r>
              <a:rPr lang="es-MX" sz="2000" dirty="0" smtClean="0"/>
              <a:t>			*Preferencia una zona que sea de fácil acceso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1200" fill="hold"/>
                                        <p:tgtEl>
                                          <p:spTgt spid="9"/>
                                        </p:tgtEl>
                                        <p:attrNameLst>
                                          <p:attrName>ppt_x</p:attrName>
                                        </p:attrNameLst>
                                      </p:cBhvr>
                                      <p:tavLst>
                                        <p:tav tm="0">
                                          <p:val>
                                            <p:strVal val="#ppt_x"/>
                                          </p:val>
                                        </p:tav>
                                        <p:tav tm="100000">
                                          <p:val>
                                            <p:strVal val="#ppt_x"/>
                                          </p:val>
                                        </p:tav>
                                      </p:tavLst>
                                    </p:anim>
                                    <p:anim calcmode="lin" valueType="num">
                                      <p:cBhvr additive="base">
                                        <p:cTn id="14" dur="12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par>
                          <p:cTn id="27" fill="hold">
                            <p:stCondLst>
                              <p:cond delay="500"/>
                            </p:stCondLst>
                            <p:childTnLst>
                              <p:par>
                                <p:cTn id="28" presetID="2" presetClass="entr" presetSubtype="1" fill="hold" grpId="0" nodeType="after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additive="base">
                                        <p:cTn id="30" dur="500" fill="hold"/>
                                        <p:tgtEl>
                                          <p:spTgt spid="11"/>
                                        </p:tgtEl>
                                        <p:attrNameLst>
                                          <p:attrName>ppt_x</p:attrName>
                                        </p:attrNameLst>
                                      </p:cBhvr>
                                      <p:tavLst>
                                        <p:tav tm="0">
                                          <p:val>
                                            <p:strVal val="#ppt_x"/>
                                          </p:val>
                                        </p:tav>
                                        <p:tav tm="100000">
                                          <p:val>
                                            <p:strVal val="#ppt_x"/>
                                          </p:val>
                                        </p:tav>
                                      </p:tavLst>
                                    </p:anim>
                                    <p:anim calcmode="lin" valueType="num">
                                      <p:cBhvr additive="base">
                                        <p:cTn id="31"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6" grpId="0"/>
      <p:bldP spid="7" grpId="0"/>
      <p:bldP spid="11" grpId="0"/>
    </p:bldLst>
  </p:timing>
</p:sld>
</file>

<file path=ppt/theme/theme1.xml><?xml version="1.0" encoding="utf-8"?>
<a:theme xmlns:a="http://schemas.openxmlformats.org/drawingml/2006/main" name="Corte">
  <a:themeElements>
    <a:clrScheme name="Corte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Cort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rte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Corte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Corte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Corte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Corte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Corte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Corte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Corte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Corte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8115</TotalTime>
  <Words>1219</Words>
  <Application>Microsoft Office PowerPoint</Application>
  <PresentationFormat>Presentación en pantalla (4:3)</PresentationFormat>
  <Paragraphs>195</Paragraphs>
  <Slides>22</Slides>
  <Notes>0</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Corte</vt:lpstr>
      <vt:lpstr>Apostolado de la Nueva Evangelización</vt:lpstr>
      <vt:lpstr>Diapositiva 2</vt:lpstr>
      <vt:lpstr>Misión</vt:lpstr>
      <vt:lpstr>La idea básica en esquema </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Ingresos por Donativos Bazar de la Misericordia</vt:lpstr>
      <vt:lpstr>Diapositiva 21</vt:lpstr>
      <vt:lpstr>Diapositiva 22</vt:lpstr>
    </vt:vector>
  </TitlesOfParts>
  <Company>F1 SERVICIO YES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Ministerio de Casitas de Oración</dc:title>
  <dc:creator>F1 SERVICIO</dc:creator>
  <cp:lastModifiedBy>Owner</cp:lastModifiedBy>
  <cp:revision>354</cp:revision>
  <dcterms:created xsi:type="dcterms:W3CDTF">2011-05-21T06:53:24Z</dcterms:created>
  <dcterms:modified xsi:type="dcterms:W3CDTF">2017-10-12T18:18:24Z</dcterms:modified>
</cp:coreProperties>
</file>